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73" r:id="rId2"/>
    <p:sldId id="341" r:id="rId3"/>
    <p:sldId id="311" r:id="rId4"/>
    <p:sldId id="308" r:id="rId5"/>
    <p:sldId id="313" r:id="rId6"/>
    <p:sldId id="312" r:id="rId7"/>
    <p:sldId id="314" r:id="rId8"/>
    <p:sldId id="315" r:id="rId9"/>
    <p:sldId id="316" r:id="rId10"/>
    <p:sldId id="346" r:id="rId11"/>
    <p:sldId id="347" r:id="rId12"/>
    <p:sldId id="352" r:id="rId13"/>
    <p:sldId id="353" r:id="rId14"/>
    <p:sldId id="348" r:id="rId15"/>
    <p:sldId id="355" r:id="rId16"/>
    <p:sldId id="356" r:id="rId17"/>
    <p:sldId id="357" r:id="rId18"/>
    <p:sldId id="349" r:id="rId19"/>
    <p:sldId id="358" r:id="rId20"/>
    <p:sldId id="359" r:id="rId21"/>
    <p:sldId id="360" r:id="rId22"/>
    <p:sldId id="350" r:id="rId23"/>
    <p:sldId id="362" r:id="rId24"/>
    <p:sldId id="361" r:id="rId25"/>
    <p:sldId id="363" r:id="rId26"/>
    <p:sldId id="345" r:id="rId27"/>
    <p:sldId id="317" r:id="rId28"/>
    <p:sldId id="318" r:id="rId29"/>
    <p:sldId id="365" r:id="rId30"/>
    <p:sldId id="364" r:id="rId31"/>
    <p:sldId id="366" r:id="rId32"/>
    <p:sldId id="367" r:id="rId33"/>
    <p:sldId id="368" r:id="rId34"/>
    <p:sldId id="319" r:id="rId35"/>
    <p:sldId id="320" r:id="rId36"/>
    <p:sldId id="370" r:id="rId37"/>
    <p:sldId id="321" r:id="rId38"/>
    <p:sldId id="322" r:id="rId39"/>
    <p:sldId id="371" r:id="rId40"/>
    <p:sldId id="369" r:id="rId41"/>
    <p:sldId id="374" r:id="rId42"/>
    <p:sldId id="375" r:id="rId43"/>
    <p:sldId id="342" r:id="rId44"/>
    <p:sldId id="343" r:id="rId45"/>
    <p:sldId id="344" r:id="rId46"/>
    <p:sldId id="323" r:id="rId47"/>
    <p:sldId id="324" r:id="rId48"/>
    <p:sldId id="376" r:id="rId49"/>
    <p:sldId id="372" r:id="rId50"/>
    <p:sldId id="377" r:id="rId51"/>
    <p:sldId id="378" r:id="rId52"/>
    <p:sldId id="385" r:id="rId53"/>
    <p:sldId id="386" r:id="rId54"/>
    <p:sldId id="387" r:id="rId55"/>
    <p:sldId id="388" r:id="rId56"/>
    <p:sldId id="380" r:id="rId57"/>
    <p:sldId id="389" r:id="rId58"/>
    <p:sldId id="382" r:id="rId59"/>
    <p:sldId id="390" r:id="rId60"/>
    <p:sldId id="391" r:id="rId61"/>
    <p:sldId id="384" r:id="rId62"/>
    <p:sldId id="392" r:id="rId63"/>
    <p:sldId id="393" r:id="rId64"/>
    <p:sldId id="379" r:id="rId65"/>
    <p:sldId id="325" r:id="rId66"/>
    <p:sldId id="326" r:id="rId67"/>
    <p:sldId id="327" r:id="rId68"/>
    <p:sldId id="328" r:id="rId69"/>
    <p:sldId id="39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2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15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68A5B9-FDA1-481E-B64B-C9DA0DA8BED5}" type="datetimeFigureOut">
              <a:rPr lang="pt-BR" smtClean="0"/>
              <a:pPr/>
              <a:t>03/01/2017</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67CAE-28F5-49EF-9A1D-4A44CC7BB0F3}" type="slidenum">
              <a:rPr lang="pt-BR" smtClean="0"/>
              <a:pPr/>
              <a:t>‹#›</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A1D57F99-3716-4E45-92FC-4BC5339725C1}" type="slidenum">
              <a:rPr lang="pt-BR" smtClean="0"/>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pt-B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pt-BR" dirty="0"/>
          </a:p>
        </p:txBody>
      </p:sp>
      <p:sp>
        <p:nvSpPr>
          <p:cNvPr id="4" name="Date Placeholder 3"/>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7D253A9-FC6D-40B5-A7AE-3163D76703BF}" type="slidenum">
              <a:rPr lang="pt-BR" smtClean="0">
                <a:solidFill>
                  <a:prstClr val="black"/>
                </a:solidFill>
              </a:rPr>
              <a:pPr/>
              <a:t>‹#›</a:t>
            </a:fld>
            <a:endParaRPr lang="pt-BR">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pt-B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pt-B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F0E4-789B-4E7C-A34D-D85EF0E53501}" type="datetimeFigureOut">
              <a:rPr lang="pt-BR" smtClean="0">
                <a:solidFill>
                  <a:prstClr val="black">
                    <a:tint val="75000"/>
                  </a:prstClr>
                </a:solidFill>
              </a:rPr>
              <a:pPr/>
              <a:t>03/01/2017</a:t>
            </a:fld>
            <a:endParaRPr lang="pt-B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253A9-FC6D-40B5-A7AE-3163D76703BF}" type="slidenum">
              <a:rPr lang="pt-BR" smtClean="0">
                <a:solidFill>
                  <a:prstClr val="black">
                    <a:tint val="75000"/>
                  </a:prstClr>
                </a:solidFill>
              </a:rPr>
              <a:pPr/>
              <a:t>‹#›</a:t>
            </a:fld>
            <a:endParaRPr lang="pt-B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1pPr>
      <a:lvl2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2pPr>
      <a:lvl3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4pPr>
      <a:lvl5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268688"/>
            <a:ext cx="6400800" cy="1752600"/>
          </a:xfrm>
        </p:spPr>
        <p:txBody>
          <a:bodyPr>
            <a:normAutofit/>
          </a:bodyPr>
          <a:lstStyle/>
          <a:p>
            <a:r>
              <a:rPr lang="pt-BR" sz="4800" b="1" dirty="0" smtClean="0">
                <a:ln w="1905"/>
                <a:solidFill>
                  <a:schemeClr val="accent6">
                    <a:lumMod val="50000"/>
                  </a:schemeClr>
                </a:solidFill>
                <a:effectLst>
                  <a:innerShdw blurRad="69850" dist="43180" dir="5400000">
                    <a:srgbClr val="000000">
                      <a:alpha val="65000"/>
                    </a:srgbClr>
                  </a:innerShdw>
                </a:effectLst>
              </a:rPr>
              <a:t>Lição 11</a:t>
            </a:r>
          </a:p>
          <a:p>
            <a:r>
              <a:rPr lang="pt-BR" sz="4800" b="1" smtClean="0">
                <a:ln w="1905"/>
                <a:solidFill>
                  <a:schemeClr val="accent6">
                    <a:lumMod val="50000"/>
                  </a:schemeClr>
                </a:solidFill>
                <a:effectLst>
                  <a:innerShdw blurRad="69850" dist="43180" dir="5400000">
                    <a:srgbClr val="000000">
                      <a:alpha val="65000"/>
                    </a:srgbClr>
                  </a:innerShdw>
                </a:effectLst>
              </a:rPr>
              <a:t>Apocalipse 19-20</a:t>
            </a:r>
            <a:endParaRPr lang="pt-BR" sz="4800" b="1" dirty="0" smtClean="0">
              <a:ln w="1905"/>
              <a:solidFill>
                <a:schemeClr val="accent6">
                  <a:lumMod val="50000"/>
                </a:schemeClr>
              </a:solidFill>
              <a:effectLst>
                <a:innerShdw blurRad="69850" dist="43180" dir="5400000">
                  <a:srgbClr val="000000">
                    <a:alpha val="65000"/>
                  </a:srgbClr>
                </a:innerShdw>
              </a:effectLst>
            </a:endParaRPr>
          </a:p>
        </p:txBody>
      </p:sp>
      <p:sp>
        <p:nvSpPr>
          <p:cNvPr id="4" name="Rectangle 3"/>
          <p:cNvSpPr/>
          <p:nvPr/>
        </p:nvSpPr>
        <p:spPr>
          <a:xfrm>
            <a:off x="467544" y="931168"/>
            <a:ext cx="8208911" cy="3046988"/>
          </a:xfrm>
          <a:prstGeom prst="rect">
            <a:avLst/>
          </a:prstGeom>
          <a:noFill/>
        </p:spPr>
        <p:txBody>
          <a:bodyPr wrap="square" lIns="91440" tIns="45720" rIns="91440" bIns="45720">
            <a:spAutoFit/>
          </a:bodyPr>
          <a:lstStyle/>
          <a:p>
            <a:pPr algn="ctr"/>
            <a:r>
              <a:rPr lang="pt-BR" sz="9600" b="1" dirty="0" smtClean="0">
                <a:ln w="1905"/>
                <a:solidFill>
                  <a:schemeClr val="accent6">
                    <a:lumMod val="50000"/>
                  </a:schemeClr>
                </a:solidFill>
                <a:effectLst>
                  <a:innerShdw blurRad="69850" dist="43180" dir="5400000">
                    <a:srgbClr val="000000">
                      <a:alpha val="65000"/>
                    </a:srgbClr>
                  </a:innerShdw>
                </a:effectLst>
              </a:rPr>
              <a:t>O LIVRO de </a:t>
            </a:r>
          </a:p>
          <a:p>
            <a:pPr algn="ctr"/>
            <a:r>
              <a:rPr lang="pt-BR" sz="9600" b="1" dirty="0" smtClean="0">
                <a:ln w="1905"/>
                <a:solidFill>
                  <a:schemeClr val="accent6">
                    <a:lumMod val="50000"/>
                  </a:schemeClr>
                </a:solidFill>
                <a:effectLst>
                  <a:innerShdw blurRad="69850" dist="43180" dir="5400000">
                    <a:srgbClr val="000000">
                      <a:alpha val="65000"/>
                    </a:srgbClr>
                  </a:innerShdw>
                </a:effectLst>
              </a:rPr>
              <a:t>APOCALIPSE</a:t>
            </a:r>
            <a:endParaRPr lang="pt-BR" sz="9600" b="1" dirty="0">
              <a:ln w="1905"/>
              <a:solidFill>
                <a:schemeClr val="accent6">
                  <a:lumMod val="50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525963"/>
          </a:xfrm>
        </p:spPr>
        <p:txBody>
          <a:bodyPr>
            <a:noAutofit/>
          </a:bodyPr>
          <a:lstStyle/>
          <a:p>
            <a:pPr algn="just"/>
            <a:r>
              <a:rPr lang="pt-BR" sz="2000" b="1" dirty="0" smtClean="0"/>
              <a:t>O </a:t>
            </a:r>
            <a:r>
              <a:rPr lang="pt-BR" sz="2000" b="1" dirty="0" smtClean="0"/>
              <a:t>Tribunal de Cristo não está mencionado especificamente no Apocalipse, mas sabemos que acontecerá depois do Arrebatamento e antes da Revelação.</a:t>
            </a:r>
          </a:p>
          <a:p>
            <a:endParaRPr lang="pt-BR" sz="2000" b="1" dirty="0" smtClean="0"/>
          </a:p>
          <a:p>
            <a:pPr lvl="4" algn="ctr"/>
            <a:r>
              <a:rPr lang="pt-BR" sz="2000" b="1" dirty="0" smtClean="0"/>
              <a:t>O </a:t>
            </a:r>
            <a:r>
              <a:rPr lang="pt-BR" sz="2000" b="1" dirty="0" smtClean="0"/>
              <a:t>Tribunal (</a:t>
            </a:r>
            <a:r>
              <a:rPr lang="pt-BR" sz="2000" b="1" i="1" dirty="0" smtClean="0"/>
              <a:t>Bema</a:t>
            </a:r>
            <a:r>
              <a:rPr lang="pt-BR" sz="2000" b="1" dirty="0" smtClean="0"/>
              <a:t>) de Cristo (Julgamento dos Crentes)</a:t>
            </a:r>
          </a:p>
          <a:p>
            <a:pPr lvl="4" algn="ctr"/>
            <a:endParaRPr lang="en-US" sz="2000" b="1" dirty="0" smtClean="0"/>
          </a:p>
          <a:p>
            <a:pPr algn="just"/>
            <a:r>
              <a:rPr lang="pt-BR" sz="2000" b="1" dirty="0" smtClean="0"/>
              <a:t>A Definição: A palavra tribunal vem da palavra grega "</a:t>
            </a:r>
            <a:r>
              <a:rPr lang="pt-BR" sz="2000" b="1" dirty="0" err="1" smtClean="0"/>
              <a:t>bema</a:t>
            </a:r>
            <a:r>
              <a:rPr lang="pt-BR" sz="2000" b="1" dirty="0" smtClean="0"/>
              <a:t>" que foi usada em três maneiras: Primeira, foi usada para uma plataforma ou cadeira onde foram julgadas causas judiciais.  Segunda, foi usada para uma plataforma ou cadeira onde um general ou outra autoridade pudesse fazer inspeção revistar ou dar uma palestra a suas tropas.  Terceira, foi usada para uma plataforma ou cadeira onde o presidente ou imperador premiasse os vencedores duma competição atlética.  Então a "</a:t>
            </a:r>
            <a:r>
              <a:rPr lang="pt-BR" sz="2000" b="1" dirty="0" err="1" smtClean="0"/>
              <a:t>bema</a:t>
            </a:r>
            <a:r>
              <a:rPr lang="pt-BR" sz="2000" b="1" dirty="0" smtClean="0"/>
              <a:t>" é um lugar onde as pessoas são julgadas, revistadas e premiadas.</a:t>
            </a:r>
            <a:r>
              <a:rPr lang="en-US" sz="2000" b="1" dirty="0" smtClean="0"/>
              <a:t> </a:t>
            </a:r>
            <a:endParaRPr lang="pt-BR" sz="2000" b="1" dirty="0"/>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525963"/>
          </a:xfrm>
        </p:spPr>
        <p:txBody>
          <a:bodyPr>
            <a:noAutofit/>
          </a:bodyPr>
          <a:lstStyle/>
          <a:p>
            <a:pPr lvl="4" algn="ctr"/>
            <a:r>
              <a:rPr lang="pt-BR" sz="2000" b="1" kern="50" dirty="0" smtClean="0">
                <a:solidFill>
                  <a:srgbClr val="000000"/>
                </a:solidFill>
                <a:ea typeface="Times New Roman"/>
              </a:rPr>
              <a:t>Os Trechos Principais: </a:t>
            </a:r>
          </a:p>
          <a:p>
            <a:pPr lvl="4" algn="ctr"/>
            <a:r>
              <a:rPr lang="pt-BR" sz="2000" b="1" kern="50" dirty="0" smtClean="0">
                <a:solidFill>
                  <a:srgbClr val="000000"/>
                </a:solidFill>
                <a:ea typeface="Times New Roman"/>
              </a:rPr>
              <a:t>Rom. 14:1-12, I Cor. 3:8-16, II Cor. 4:13 a 5:10.</a:t>
            </a:r>
            <a:endParaRPr lang="en-US" sz="2000" b="1" kern="50" dirty="0" smtClean="0">
              <a:ea typeface="SimSun"/>
            </a:endParaRPr>
          </a:p>
          <a:p>
            <a:pPr lvl="4"/>
            <a:endParaRPr lang="pt-BR" sz="2000" b="1" dirty="0" smtClean="0"/>
          </a:p>
          <a:p>
            <a:pPr algn="ctr"/>
            <a:r>
              <a:rPr lang="pt-BR" sz="2000" b="1" dirty="0" smtClean="0"/>
              <a:t>Romanos 14:10-12</a:t>
            </a:r>
          </a:p>
          <a:p>
            <a:pPr algn="ctr"/>
            <a:r>
              <a:rPr lang="pt-BR" sz="2000" b="1" i="1" dirty="0" smtClean="0"/>
              <a:t>“10Mas tu, por que julgas teu irmão? Ou tu, também, por que desprezas teu irmão? Pois todos havemos de comparecer ante o tribunal de Cristo. 11Porque está escrito: Como eu vivo, diz o Senhor, que todo o joelho se dobrará a mim, E toda a língua confessará a Deus. 12De maneira que cada um de nós dará conta de si mesmo a Deus.”</a:t>
            </a:r>
          </a:p>
          <a:p>
            <a:pPr lvl="4"/>
            <a:r>
              <a:rPr lang="en-US" sz="2000" b="1" dirty="0" smtClean="0"/>
              <a:t> </a:t>
            </a:r>
            <a:endParaRPr lang="pt-BR" sz="2000" b="1" dirty="0"/>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525963"/>
          </a:xfrm>
        </p:spPr>
        <p:txBody>
          <a:bodyPr>
            <a:noAutofit/>
          </a:bodyPr>
          <a:lstStyle/>
          <a:p>
            <a:pPr lvl="4" algn="ctr"/>
            <a:r>
              <a:rPr lang="pt-BR" sz="2000" b="1" kern="50" dirty="0" smtClean="0">
                <a:solidFill>
                  <a:srgbClr val="000000"/>
                </a:solidFill>
                <a:ea typeface="Times New Roman"/>
              </a:rPr>
              <a:t>Os Trechos Principais: </a:t>
            </a:r>
          </a:p>
          <a:p>
            <a:pPr lvl="4" algn="ctr"/>
            <a:r>
              <a:rPr lang="pt-BR" sz="2000" b="1" kern="50" dirty="0" smtClean="0">
                <a:solidFill>
                  <a:srgbClr val="000000"/>
                </a:solidFill>
                <a:ea typeface="Times New Roman"/>
              </a:rPr>
              <a:t>Rom. 14:1-12, I Cor. 3:8-16, II Cor. 4:13 a 5:10.</a:t>
            </a:r>
            <a:endParaRPr lang="en-US" sz="2000" b="1" kern="50" dirty="0" smtClean="0">
              <a:ea typeface="SimSun"/>
            </a:endParaRPr>
          </a:p>
          <a:p>
            <a:r>
              <a:rPr lang="pt-BR" sz="2000" b="1" dirty="0" smtClean="0"/>
              <a:t> </a:t>
            </a:r>
          </a:p>
          <a:p>
            <a:pPr algn="ctr"/>
            <a:r>
              <a:rPr lang="pt-BR" sz="2000" b="1" dirty="0" smtClean="0"/>
              <a:t>1 Coríntios 3:11-16</a:t>
            </a:r>
          </a:p>
          <a:p>
            <a:pPr algn="ctr"/>
            <a:r>
              <a:rPr lang="pt-BR" sz="2000" b="1" dirty="0" smtClean="0"/>
              <a:t>“</a:t>
            </a:r>
            <a:r>
              <a:rPr lang="pt-BR" sz="2000" b="1" i="1" dirty="0" smtClean="0"/>
              <a:t>11Porque ninguém pode pôr outro fundamento além do que já está posto, o qual é Jesus Cristo. 12E, se alguém sobre este fundamento formar um edifício de ouro, prata, pedras preciosas, madeira, feno, palha, 13A obra de cada um se manifestará; na verdade o dia a declarará, porque pelo fogo será descoberta; e o fogo provará qual seja a obra de cada um. 14Se a obra que alguém edificou nessa parte permanecer, esse receberá galardão. 15Se a obra de alguém se queimar, sofrerá detrimento; mas o tal será salvo, todavia como pelo fogo. 16Não sabeis vós que sois o templo de Deus e que o Espírito de Deus habita em vós?</a:t>
            </a:r>
            <a:r>
              <a:rPr lang="pt-BR" sz="2000" b="1" dirty="0" smtClean="0"/>
              <a:t>” </a:t>
            </a:r>
            <a:endParaRPr lang="pt-BR" sz="2000" b="1" dirty="0"/>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525963"/>
          </a:xfrm>
        </p:spPr>
        <p:txBody>
          <a:bodyPr>
            <a:noAutofit/>
          </a:bodyPr>
          <a:lstStyle/>
          <a:p>
            <a:pPr lvl="4" algn="ctr"/>
            <a:r>
              <a:rPr lang="pt-BR" sz="2000" b="1" kern="50" dirty="0" smtClean="0">
                <a:solidFill>
                  <a:srgbClr val="000000"/>
                </a:solidFill>
                <a:ea typeface="Times New Roman"/>
              </a:rPr>
              <a:t>Os Trechos Principais: </a:t>
            </a:r>
          </a:p>
          <a:p>
            <a:pPr lvl="4" algn="ctr"/>
            <a:r>
              <a:rPr lang="pt-BR" sz="2000" b="1" kern="50" dirty="0" smtClean="0">
                <a:solidFill>
                  <a:srgbClr val="000000"/>
                </a:solidFill>
                <a:ea typeface="Times New Roman"/>
              </a:rPr>
              <a:t>Rom. 14:1-12, I Cor. 3:8-16, II Cor. 4:13 a 5:10.</a:t>
            </a:r>
            <a:endParaRPr lang="en-US" sz="2000" b="1" kern="50" dirty="0" smtClean="0">
              <a:ea typeface="SimSun"/>
            </a:endParaRPr>
          </a:p>
          <a:p>
            <a:pPr lvl="4"/>
            <a:endParaRPr lang="pt-BR" sz="2000" b="1" dirty="0" smtClean="0"/>
          </a:p>
          <a:p>
            <a:pPr lvl="4" algn="ctr"/>
            <a:r>
              <a:rPr lang="pt-BR" sz="2000" b="1" dirty="0" smtClean="0"/>
              <a:t>2 Coríntios 5:10</a:t>
            </a:r>
          </a:p>
          <a:p>
            <a:pPr lvl="4" algn="ctr"/>
            <a:r>
              <a:rPr lang="pt-BR" sz="2000" b="1" dirty="0" smtClean="0"/>
              <a:t>"</a:t>
            </a:r>
            <a:r>
              <a:rPr lang="pt-BR" sz="2000" b="1" i="1" dirty="0" smtClean="0"/>
              <a:t>Porque todos devemos comparecer ante o tribunal de Cristo, para que cada um receba segundo o que tiver feito por meio do corpo, ou bem, ou mal.</a:t>
            </a:r>
            <a:r>
              <a:rPr lang="pt-BR" sz="2000" b="1" dirty="0" smtClean="0"/>
              <a:t>”</a:t>
            </a:r>
            <a:endParaRPr lang="en-US" sz="2000" b="1" dirty="0" smtClean="0"/>
          </a:p>
          <a:p>
            <a:r>
              <a:rPr lang="pt-BR" sz="2000" b="1" dirty="0" smtClean="0"/>
              <a:t> </a:t>
            </a:r>
            <a:endParaRPr lang="en-US" sz="2000" b="1" dirty="0" smtClean="0"/>
          </a:p>
          <a:p>
            <a:endParaRPr lang="pt-BR" sz="2000" b="1" dirty="0"/>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O Tempo do Tribunal de Cristo - Vai Acontecer Logo Após O Arrebatamento.</a:t>
            </a: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en-US" sz="2000" b="1" kern="50" dirty="0" smtClean="0">
              <a:solidFill>
                <a:srgbClr val="000000"/>
              </a:solidFill>
              <a:ea typeface="SimSun"/>
            </a:endParaRPr>
          </a:p>
          <a:p>
            <a:pPr marL="357188" indent="-357188"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Seremos recompensados na ressurreição dos justos. </a:t>
            </a:r>
          </a:p>
          <a:p>
            <a:pPr marL="357188" indent="-357188"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Times New Roman"/>
            </a:endParaRPr>
          </a:p>
          <a:p>
            <a:pPr marL="357188" indent="-357188"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Lucas 14:14</a:t>
            </a:r>
            <a:endParaRPr lang="en-US" sz="2000" b="1" kern="50" dirty="0" smtClean="0">
              <a:ea typeface="SimSun"/>
            </a:endParaRP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a:t>
            </a:r>
            <a:r>
              <a:rPr lang="pt-BR" sz="2000" b="1" i="1" kern="50" dirty="0" smtClean="0">
                <a:solidFill>
                  <a:srgbClr val="000000"/>
                </a:solidFill>
                <a:ea typeface="Times New Roman"/>
              </a:rPr>
              <a:t>E serás bem-aventurado; porque eles não têm com que to recompensar; mas recompensado te será na ressurreição dos justos</a:t>
            </a:r>
            <a:r>
              <a:rPr lang="pt-BR" sz="2000" b="1" kern="50" dirty="0" smtClean="0">
                <a:solidFill>
                  <a:srgbClr val="000000"/>
                </a:solidFill>
                <a:ea typeface="Times New Roman"/>
              </a:rPr>
              <a:t>.”</a:t>
            </a:r>
          </a:p>
          <a:p>
            <a:pPr marL="357188" indent="-357188"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Times New Roman"/>
            </a:endParaRPr>
          </a:p>
          <a:p>
            <a:pPr marL="357188" indent="-357188"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A ressurreição da Igreja será no tempo do arrebatamento: 1 Tessalonicenses 4:13-17.</a:t>
            </a:r>
            <a:r>
              <a:rPr lang="en-US" sz="2000" b="1" kern="50" dirty="0" smtClean="0">
                <a:solidFill>
                  <a:srgbClr val="000000"/>
                </a:solidFill>
                <a:ea typeface="Times New Roman"/>
              </a:rPr>
              <a:t> </a:t>
            </a:r>
            <a:endParaRPr lang="pt-BR" sz="2000" b="1" dirty="0"/>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dissolv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O Tempo do Tribunal de Cristo - Vai Acontecer Logo Após O Arrebatamento.</a:t>
            </a: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en-US" sz="2000" b="1" kern="50" dirty="0" smtClean="0">
              <a:solidFill>
                <a:srgbClr val="000000"/>
              </a:solidFill>
              <a:ea typeface="SimSun"/>
            </a:endParaRPr>
          </a:p>
          <a:p>
            <a:pPr marL="357188" indent="-357188"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Este julgamento é ligado com a sua vinda.</a:t>
            </a:r>
          </a:p>
          <a:p>
            <a:pPr marL="357188" indent="-357188"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Times New Roman"/>
            </a:endParaRP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imSun"/>
              </a:rPr>
              <a:t>1 Coríntios 4:5</a:t>
            </a: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imSun"/>
              </a:rPr>
              <a:t>“</a:t>
            </a:r>
            <a:r>
              <a:rPr lang="pt-BR" sz="2000" b="1" i="1" kern="50" dirty="0" smtClean="0">
                <a:solidFill>
                  <a:srgbClr val="000000"/>
                </a:solidFill>
                <a:ea typeface="SimSun"/>
              </a:rPr>
              <a:t>Portanto, nada julgueis antes de tempo, até que o Senhor venha, o qual também trará à luz as coisas ocultas das trevas, e manifestará os desígnios dos corações; e então cada um receberá de Deus o louvor</a:t>
            </a:r>
            <a:r>
              <a:rPr lang="pt-BR" sz="2000" b="1" kern="50" dirty="0" smtClean="0">
                <a:solidFill>
                  <a:srgbClr val="000000"/>
                </a:solidFill>
                <a:ea typeface="SimSun"/>
              </a:rPr>
              <a:t>.”</a:t>
            </a: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SimSun"/>
            </a:endParaRP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imSun"/>
              </a:rPr>
              <a:t>2 Timóteo 4:1</a:t>
            </a: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imSun"/>
              </a:rPr>
              <a:t>“</a:t>
            </a:r>
            <a:r>
              <a:rPr lang="pt-BR" sz="2000" b="1" i="1" kern="50" dirty="0" smtClean="0">
                <a:solidFill>
                  <a:srgbClr val="000000"/>
                </a:solidFill>
                <a:ea typeface="SimSun"/>
              </a:rPr>
              <a:t>Conjuro-te, pois, diante de Deus, e do Senhor Jesus Cristo, que há de julgar os vivos e os mortos, na sua vinda e no seu reino</a:t>
            </a:r>
            <a:r>
              <a:rPr lang="pt-BR" sz="2000" b="1" kern="50" dirty="0" smtClean="0">
                <a:solidFill>
                  <a:srgbClr val="000000"/>
                </a:solidFill>
                <a:ea typeface="SimSun"/>
              </a:rPr>
              <a:t>,”</a:t>
            </a:r>
            <a:r>
              <a:rPr lang="en-US" sz="2000" b="1" kern="50" dirty="0" smtClean="0">
                <a:solidFill>
                  <a:srgbClr val="000000"/>
                </a:solidFill>
                <a:ea typeface="SimSun"/>
              </a:rPr>
              <a:t> </a:t>
            </a:r>
            <a:endParaRPr lang="pt-BR" sz="2000" b="1" dirty="0"/>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dissolve">
                                      <p:cBhvr>
                                        <p:cTn id="20" dur="500"/>
                                        <p:tgtEl>
                                          <p:spTgt spid="3">
                                            <p:txEl>
                                              <p:pRg st="7" end="7"/>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dissolv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O Tempo do Tribunal de Cristo - Vai Acontecer Logo Após O Arrebatamento.</a:t>
            </a: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en-US" sz="2000" b="1" kern="50" dirty="0" smtClean="0">
              <a:solidFill>
                <a:srgbClr val="000000"/>
              </a:solidFill>
              <a:ea typeface="SimSun"/>
            </a:endParaRPr>
          </a:p>
          <a:p>
            <a:pPr marL="357188" indent="-357188"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Este julgamento é ligado com a sua vinda.</a:t>
            </a:r>
          </a:p>
          <a:p>
            <a:pPr marL="357188" indent="-357188"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 </a:t>
            </a:r>
            <a:endParaRPr lang="pt-BR" sz="2000" b="1" kern="50" dirty="0" smtClean="0">
              <a:solidFill>
                <a:srgbClr val="000000"/>
              </a:solidFill>
              <a:ea typeface="SimSun"/>
            </a:endParaRP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imSun"/>
              </a:rPr>
              <a:t>2 Timóteo 4:8</a:t>
            </a: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imSun"/>
              </a:rPr>
              <a:t>“Desde agora, a coroa da justiça me está guardada, a qual o Senhor, justo juiz, me dará naquele dia; e não somente a mim, mas também a todos os que amarem a sua vinda.”</a:t>
            </a: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SimSun"/>
            </a:endParaRP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imSun"/>
              </a:rPr>
              <a:t>Apocalipse 22:12</a:t>
            </a: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imSun"/>
              </a:rPr>
              <a:t>“</a:t>
            </a:r>
            <a:r>
              <a:rPr lang="pt-BR" sz="2000" b="1" i="1" kern="50" dirty="0" smtClean="0">
                <a:solidFill>
                  <a:srgbClr val="000000"/>
                </a:solidFill>
                <a:ea typeface="SimSun"/>
              </a:rPr>
              <a:t>E, eis que cedo venho, e o meu galardão está comigo, para dar a cada um segundo a sua obra</a:t>
            </a:r>
            <a:r>
              <a:rPr lang="pt-BR" sz="2000" b="1" kern="50" dirty="0" smtClean="0">
                <a:solidFill>
                  <a:srgbClr val="000000"/>
                </a:solidFill>
                <a:ea typeface="SimSun"/>
              </a:rPr>
              <a:t>.”</a:t>
            </a:r>
            <a:r>
              <a:rPr lang="en-US" sz="2000" b="1" kern="50" dirty="0" smtClean="0">
                <a:solidFill>
                  <a:srgbClr val="000000"/>
                </a:solidFill>
                <a:ea typeface="SimSun"/>
              </a:rPr>
              <a:t> </a:t>
            </a:r>
            <a:endParaRPr lang="pt-BR" sz="2000" b="1" dirty="0"/>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dissolve">
                                      <p:cBhvr>
                                        <p:cTn id="15" dur="500"/>
                                        <p:tgtEl>
                                          <p:spTgt spid="3">
                                            <p:txEl>
                                              <p:pRg st="7" end="7"/>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ssolve">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O Tempo do Tribunal de Cristo - Vai Acontecer Logo Após O Arrebatamento.</a:t>
            </a: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en-US" sz="2000" b="1" kern="50" dirty="0" smtClean="0">
              <a:solidFill>
                <a:srgbClr val="000000"/>
              </a:solidFill>
              <a:ea typeface="SimSun"/>
            </a:endParaRPr>
          </a:p>
          <a:p>
            <a:pPr marL="357188" indent="-357188"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Quando o Senhor voltar para a terra com sua noiva para reinar na terra, a noiva já é vista galardoada (Apo. 19:14, “</a:t>
            </a:r>
            <a:r>
              <a:rPr lang="pt-BR" sz="2000" b="1" i="1" kern="50" dirty="0" smtClean="0">
                <a:solidFill>
                  <a:srgbClr val="000000"/>
                </a:solidFill>
                <a:ea typeface="Times New Roman"/>
              </a:rPr>
              <a:t>E seguiam-no os exércitos no céu em cavalos brancos, e vestidos de linho fino, branco e puro</a:t>
            </a:r>
            <a:r>
              <a:rPr lang="pt-BR" sz="2000" b="1" kern="50" dirty="0" smtClean="0">
                <a:solidFill>
                  <a:srgbClr val="000000"/>
                </a:solidFill>
                <a:ea typeface="Times New Roman"/>
              </a:rPr>
              <a:t>”.).  Apo. 19:8 diz: "</a:t>
            </a:r>
            <a:r>
              <a:rPr lang="pt-BR" sz="2000" b="1" i="1" kern="50" dirty="0" smtClean="0">
                <a:solidFill>
                  <a:srgbClr val="000000"/>
                </a:solidFill>
                <a:ea typeface="Times New Roman"/>
              </a:rPr>
              <a:t>...porque o linho fino são AS JUSTIÇAS dos santos</a:t>
            </a:r>
            <a:r>
              <a:rPr lang="pt-BR" sz="2000" b="1" kern="50" dirty="0" smtClean="0">
                <a:solidFill>
                  <a:srgbClr val="000000"/>
                </a:solidFill>
                <a:ea typeface="Times New Roman"/>
              </a:rPr>
              <a:t>".  Note que a palavra "</a:t>
            </a:r>
            <a:r>
              <a:rPr lang="pt-BR" sz="2000" b="1" i="1" kern="50" dirty="0" smtClean="0">
                <a:solidFill>
                  <a:srgbClr val="000000"/>
                </a:solidFill>
                <a:ea typeface="Times New Roman"/>
              </a:rPr>
              <a:t>justiças</a:t>
            </a:r>
            <a:r>
              <a:rPr lang="pt-BR" sz="2000" b="1" kern="50" dirty="0" smtClean="0">
                <a:solidFill>
                  <a:srgbClr val="000000"/>
                </a:solidFill>
                <a:ea typeface="Times New Roman"/>
              </a:rPr>
              <a:t>" é no plural e não pode referir a justiça de Cristo, que é a posição do crente, mas as justiças do crente que foi a base para o galardão.</a:t>
            </a:r>
          </a:p>
          <a:p>
            <a:pPr marL="357188" indent="-357188"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Assim o Tribunal (</a:t>
            </a:r>
            <a:r>
              <a:rPr lang="pt-BR" sz="2000" b="1" i="1" kern="50" dirty="0" err="1" smtClean="0">
                <a:solidFill>
                  <a:srgbClr val="000000"/>
                </a:solidFill>
                <a:ea typeface="Times New Roman"/>
              </a:rPr>
              <a:t>Bema</a:t>
            </a:r>
            <a:r>
              <a:rPr lang="pt-BR" sz="2000" b="1" kern="50" dirty="0" smtClean="0">
                <a:solidFill>
                  <a:srgbClr val="000000"/>
                </a:solidFill>
                <a:ea typeface="Times New Roman"/>
              </a:rPr>
              <a:t>) de Cristo terá lugar após o arrebatamento da igreja, será nos ares e antes da revelação de Cristo ao mundo.</a:t>
            </a: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en-US" sz="2000" b="1" dirty="0" smtClean="0"/>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9301"/>
            <a:ext cx="8568952" cy="4525963"/>
          </a:xfrm>
        </p:spPr>
        <p:txBody>
          <a:bodyPr>
            <a:noAutofit/>
          </a:bodyPr>
          <a:lstStyle/>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O Propósito do Tribunal de Cristo</a:t>
            </a: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Será  para recompensar os crentes, não verificar se são salvos ou não.</a:t>
            </a: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 </a:t>
            </a:r>
            <a:endParaRPr lang="en-US" sz="2000" b="1" kern="50" dirty="0" smtClean="0">
              <a:ea typeface="SimSun"/>
            </a:endParaRPr>
          </a:p>
          <a:p>
            <a:pPr marL="357188" indent="-357188" algn="just">
              <a:spcBef>
                <a:spcPts val="0"/>
              </a:spcBef>
              <a:buFont typeface="Wingdings" pitchFamily="2" charset="2"/>
              <a:buChar char="Ø"/>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Não é um teste da nossa salvação.</a:t>
            </a: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Times New Roman"/>
            </a:endParaRP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Temos vida eterna agora:  João 3:36, 5:24, 6:47, 10:28, I João 5:11-3.</a:t>
            </a:r>
            <a:endParaRPr lang="pt-BR" sz="2000" b="1" kern="50" dirty="0" smtClean="0">
              <a:solidFill>
                <a:srgbClr val="000000"/>
              </a:solidFill>
              <a:ea typeface="Times New Roman"/>
            </a:endParaRP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Somos selados pelo Espírito Santo:  Ef. 4:30, II Cor. 1:22, Ef. 1:13.</a:t>
            </a:r>
            <a:endParaRPr lang="pt-BR" sz="2000" b="1" kern="50" dirty="0" smtClean="0">
              <a:solidFill>
                <a:srgbClr val="000000"/>
              </a:solidFill>
              <a:ea typeface="Times New Roman"/>
            </a:endParaRP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Temos o penhor do Espírito Santo:  II Cor. 1:2, 5:5, Ef. 1:13-14.</a:t>
            </a:r>
            <a:endParaRPr lang="pt-BR" sz="2000" b="1" kern="50" dirty="0" smtClean="0">
              <a:solidFill>
                <a:srgbClr val="000000"/>
              </a:solidFill>
              <a:ea typeface="Times New Roman"/>
            </a:endParaRP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Estamos agora, diante de Deus, no céu:  Ef. 2:6-7.</a:t>
            </a:r>
            <a:endParaRPr lang="pt-BR" sz="2000" b="1" kern="50" dirty="0" smtClean="0">
              <a:solidFill>
                <a:srgbClr val="000000"/>
              </a:solidFill>
              <a:ea typeface="Times New Roman"/>
            </a:endParaRP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Nunca seremos lançados fora:  João 6:37, Rom. 8:38-39, João 10:27-29.</a:t>
            </a: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Não somos mais condenados:  João 5:24, 3:18, 36, Rom. 5:8-10, 8:1.</a:t>
            </a: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A salvação é uma obra terminada:  Heb. 1:3, 10:10-14, 12:2, Atos 13:38-39, Rom. 5:18, 6:9-10.</a:t>
            </a:r>
            <a:r>
              <a:rPr lang="en-US" sz="2000" b="1" kern="50" dirty="0" smtClean="0">
                <a:solidFill>
                  <a:srgbClr val="000000"/>
                </a:solidFill>
                <a:latin typeface="Arial" pitchFamily="34" charset="0"/>
                <a:ea typeface="Times New Roman"/>
                <a:cs typeface="Arial" pitchFamily="34" charset="0"/>
              </a:rPr>
              <a:t> </a:t>
            </a:r>
            <a:endParaRPr lang="en-US" sz="2000" b="1" kern="50" dirty="0" smtClean="0">
              <a:ea typeface="SimSun"/>
            </a:endParaRPr>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ssolv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dissolv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dissolve">
                                      <p:cBhvr>
                                        <p:cTn id="45" dur="5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animEffect transition="in" filter="dissolve">
                                      <p:cBhvr>
                                        <p:cTn id="5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9301"/>
            <a:ext cx="8568952" cy="4525963"/>
          </a:xfrm>
        </p:spPr>
        <p:txBody>
          <a:bodyPr>
            <a:noAutofit/>
          </a:bodyPr>
          <a:lstStyle/>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O Propósito do Tribunal de Cristo</a:t>
            </a: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Será  para recompensar os crentes, não verificar se são salvos ou não.</a:t>
            </a: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 </a:t>
            </a:r>
            <a:endParaRPr lang="en-US" sz="2000" b="1" kern="50" dirty="0" smtClean="0">
              <a:ea typeface="SimSun"/>
            </a:endParaRPr>
          </a:p>
          <a:p>
            <a:pPr marL="357188" indent="-357188" algn="just">
              <a:spcBef>
                <a:spcPts val="0"/>
              </a:spcBef>
              <a:buFont typeface="Wingdings" pitchFamily="2" charset="2"/>
              <a:buChar char="Ø"/>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Não é um teste da nossa salvação.</a:t>
            </a: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Times New Roman"/>
            </a:endParaRP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Somos reconciliados com Deus:  Col. 1:20-22.</a:t>
            </a: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Todas nossas ofensas foram perdoadas:  Col. 2:13.</a:t>
            </a: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A salvação é pela graça, não pelas obras:  Ef. 2:8-9, Atos 15:11, Rom. 3:20, 24,28, 4:1-6, 11:6, Gál. 2:16, II Tim. 1:9, Tito 3:5.</a:t>
            </a:r>
            <a:r>
              <a:rPr lang="en-US" sz="2000" b="1" kern="50" dirty="0" smtClean="0">
                <a:latin typeface="Arial" pitchFamily="34" charset="0"/>
                <a:ea typeface="SimSun"/>
                <a:cs typeface="Arial" pitchFamily="34" charset="0"/>
              </a:rPr>
              <a:t> </a:t>
            </a:r>
            <a:endParaRPr lang="en-US" sz="2000" b="1" kern="50" dirty="0" smtClean="0">
              <a:ea typeface="SimSun"/>
            </a:endParaRPr>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1052736"/>
          <a:ext cx="8640959" cy="5722074"/>
        </p:xfrm>
        <a:graphic>
          <a:graphicData uri="http://schemas.openxmlformats.org/drawingml/2006/table">
            <a:tbl>
              <a:tblPr/>
              <a:tblGrid>
                <a:gridCol w="1080120"/>
                <a:gridCol w="1152128"/>
                <a:gridCol w="1224136"/>
                <a:gridCol w="648072"/>
                <a:gridCol w="1224136"/>
                <a:gridCol w="936104"/>
                <a:gridCol w="720080"/>
                <a:gridCol w="648072"/>
                <a:gridCol w="1008111"/>
              </a:tblGrid>
              <a:tr h="148806">
                <a:tc rowSpan="2">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Introdução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Passado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Presente</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Futuro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Conclusão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223">
                <a:tc vMerge="1">
                  <a:txBody>
                    <a:bodyPr/>
                    <a:lstStyle/>
                    <a:p>
                      <a:endParaRPr lang="pt-BR"/>
                    </a:p>
                  </a:txBody>
                  <a:tcPr/>
                </a:tc>
                <a:tc>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Pessoa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Possessão</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 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O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Programa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r>
              <a:tr h="744028">
                <a:tc rowSpan="2">
                  <a:txBody>
                    <a:bodyPr/>
                    <a:lstStyle/>
                    <a:p>
                      <a:pPr marL="0" marR="0">
                        <a:lnSpc>
                          <a:spcPct val="115000"/>
                        </a:lnSpc>
                        <a:spcBef>
                          <a:spcPts val="0"/>
                        </a:spcBef>
                        <a:spcAft>
                          <a:spcPts val="0"/>
                        </a:spcAft>
                      </a:pPr>
                      <a:r>
                        <a:rPr lang="pt-BR" sz="1400" b="1">
                          <a:latin typeface="Calibri"/>
                          <a:ea typeface="Calibri"/>
                          <a:cs typeface="Times New Roman"/>
                        </a:rPr>
                        <a:t>A. Propósito</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B. Bênção</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C. Saudações</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D. Declaração</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pt-BR" sz="1400" b="1" dirty="0">
                          <a:latin typeface="Calibri"/>
                          <a:ea typeface="Calibri"/>
                          <a:cs typeface="Times New Roman"/>
                        </a:rPr>
                        <a:t>A. A Visão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As Palavras</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b="1" dirty="0">
                          <a:latin typeface="Calibri"/>
                          <a:ea typeface="Calibri"/>
                          <a:cs typeface="Times New Roman"/>
                        </a:rPr>
                        <a:t>As</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Sete</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Igrejas</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Igreja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Céu</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b="1" dirty="0">
                          <a:latin typeface="Calibri"/>
                          <a:ea typeface="Calibri"/>
                          <a:cs typeface="Times New Roman"/>
                        </a:rPr>
                        <a:t>A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Tribulação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na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Terra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dirty="0">
                          <a:latin typeface="Calibri"/>
                          <a:ea typeface="Calibri"/>
                          <a:cs typeface="Times New Roman"/>
                        </a:rPr>
                        <a: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Casamento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Céu</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dirty="0">
                          <a:latin typeface="Calibri"/>
                          <a:ea typeface="Calibri"/>
                          <a:cs typeface="Times New Roman"/>
                        </a:rPr>
                        <a: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Milênio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na</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Terra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Estado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Final</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Céu</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e</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Terra</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pt-BR" sz="1400" b="1" dirty="0">
                          <a:latin typeface="Calibri"/>
                          <a:ea typeface="Calibri"/>
                          <a:cs typeface="Times New Roman"/>
                        </a:rPr>
                        <a:t>A. Dedicação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Promessa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C. Convite</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D. Oração</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4473">
                <a:tc vMerge="1">
                  <a:txBody>
                    <a:bodyPr/>
                    <a:lstStyle/>
                    <a:p>
                      <a:endParaRPr lang="pt-BR"/>
                    </a:p>
                  </a:txBody>
                  <a:tcPr/>
                </a:tc>
                <a:tc vMerge="1">
                  <a:txBody>
                    <a:bodyPr/>
                    <a:lstStyle/>
                    <a:p>
                      <a:endParaRPr lang="pt-BR"/>
                    </a:p>
                  </a:txBody>
                  <a:tcPr/>
                </a:tc>
                <a:tc>
                  <a:txBody>
                    <a:bodyPr/>
                    <a:lstStyle/>
                    <a:p>
                      <a:pPr marL="0" marR="0">
                        <a:lnSpc>
                          <a:spcPct val="115000"/>
                        </a:lnSpc>
                        <a:spcBef>
                          <a:spcPts val="0"/>
                        </a:spcBef>
                        <a:spcAft>
                          <a:spcPts val="0"/>
                        </a:spcAft>
                      </a:pPr>
                      <a:r>
                        <a:rPr lang="pt-BR" sz="1400" b="1" dirty="0">
                          <a:latin typeface="Calibri"/>
                          <a:ea typeface="Calibri"/>
                          <a:cs typeface="Times New Roman"/>
                        </a:rPr>
                        <a:t>A. Éfeso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a:t>
                      </a:r>
                      <a:r>
                        <a:rPr lang="pt-BR" sz="1400" b="1" dirty="0" err="1">
                          <a:latin typeface="Calibri"/>
                          <a:ea typeface="Calibri"/>
                          <a:cs typeface="Times New Roman"/>
                        </a:rPr>
                        <a:t>Esmirna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C. </a:t>
                      </a:r>
                      <a:r>
                        <a:rPr lang="pt-BR" sz="1400" b="1" dirty="0" err="1">
                          <a:latin typeface="Calibri"/>
                          <a:ea typeface="Calibri"/>
                          <a:cs typeface="Times New Roman"/>
                        </a:rPr>
                        <a:t>Pérgamo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D. </a:t>
                      </a:r>
                      <a:r>
                        <a:rPr lang="pt-BR" sz="1400" b="1" dirty="0" err="1">
                          <a:latin typeface="Calibri"/>
                          <a:ea typeface="Calibri"/>
                          <a:cs typeface="Times New Roman"/>
                        </a:rPr>
                        <a:t>Tiatira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E. </a:t>
                      </a:r>
                      <a:r>
                        <a:rPr lang="pt-BR" sz="1400" b="1" dirty="0" err="1">
                          <a:latin typeface="Calibri"/>
                          <a:ea typeface="Calibri"/>
                          <a:cs typeface="Times New Roman"/>
                        </a:rPr>
                        <a:t>Sardes</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F. Filadélfia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G. </a:t>
                      </a:r>
                      <a:r>
                        <a:rPr lang="pt-BR" sz="1400" b="1" dirty="0" err="1">
                          <a:latin typeface="Calibri"/>
                          <a:ea typeface="Calibri"/>
                          <a:cs typeface="Times New Roman"/>
                        </a:rPr>
                        <a:t>Laodicéia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a:txBody>
                    <a:bodyPr/>
                    <a:lstStyle/>
                    <a:p>
                      <a:pPr marL="0" marR="0" algn="ctr">
                        <a:lnSpc>
                          <a:spcPct val="115000"/>
                        </a:lnSpc>
                        <a:spcBef>
                          <a:spcPts val="0"/>
                        </a:spcBef>
                        <a:spcAft>
                          <a:spcPts val="0"/>
                        </a:spcAft>
                      </a:pPr>
                      <a:r>
                        <a:rPr lang="pt-BR" sz="1400" b="1" dirty="0">
                          <a:solidFill>
                            <a:schemeClr val="accent2">
                              <a:lumMod val="50000"/>
                            </a:schemeClr>
                          </a:solidFill>
                          <a:latin typeface="Calibri"/>
                          <a:ea typeface="Calibri"/>
                          <a:cs typeface="Times New Roman"/>
                        </a:rPr>
                        <a:t>Selos </a:t>
                      </a:r>
                      <a:r>
                        <a:rPr lang="pt-BR" sz="1400" b="1" dirty="0" smtClean="0">
                          <a:solidFill>
                            <a:schemeClr val="accent6">
                              <a:lumMod val="75000"/>
                            </a:schemeClr>
                          </a:solidFill>
                          <a:latin typeface="Calibri"/>
                          <a:ea typeface="Calibri"/>
                          <a:cs typeface="Times New Roman"/>
                        </a:rPr>
                        <a:t>Trombetas </a:t>
                      </a:r>
                      <a:r>
                        <a:rPr lang="pt-BR" sz="1400" b="1" dirty="0" smtClean="0">
                          <a:solidFill>
                            <a:srgbClr val="00B050"/>
                          </a:solidFill>
                          <a:latin typeface="Calibri"/>
                          <a:ea typeface="Calibri"/>
                          <a:cs typeface="Times New Roman"/>
                        </a:rPr>
                        <a:t>Salvas</a:t>
                      </a: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en-US" sz="1400" dirty="0">
                        <a:solidFill>
                          <a:srgbClr val="00B050"/>
                        </a:solidFill>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06">
                <a:tc>
                  <a:txBody>
                    <a:bodyPr/>
                    <a:lstStyle/>
                    <a:p>
                      <a:pPr marL="0" marR="0" algn="ctr">
                        <a:lnSpc>
                          <a:spcPct val="115000"/>
                        </a:lnSpc>
                        <a:spcBef>
                          <a:spcPts val="0"/>
                        </a:spcBef>
                        <a:spcAft>
                          <a:spcPts val="0"/>
                        </a:spcAft>
                      </a:pPr>
                      <a:r>
                        <a:rPr lang="pt-BR" sz="800" b="1" dirty="0">
                          <a:latin typeface="Calibri"/>
                          <a:ea typeface="Calibri"/>
                          <a:cs typeface="Times New Roman"/>
                        </a:rPr>
                        <a:t>1:1-8</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1:9-20</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2-3</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4-5</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6-18</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19</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20</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21:1-22:5</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22:6-21</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098952" y="208672"/>
            <a:ext cx="6922151" cy="923330"/>
          </a:xfrm>
          <a:prstGeom prst="rect">
            <a:avLst/>
          </a:prstGeom>
          <a:noFill/>
        </p:spPr>
        <p:txBody>
          <a:bodyPr wrap="none" lIns="91440" tIns="45720" rIns="91440" bIns="45720">
            <a:spAutoFit/>
          </a:bodyPr>
          <a:lstStyle/>
          <a:p>
            <a:pPr algn="ctr"/>
            <a:r>
              <a:rPr lang="pt-BR" sz="5400" b="1" cap="none" spc="0" dirty="0" smtClean="0">
                <a:ln w="1905"/>
                <a:solidFill>
                  <a:schemeClr val="accent6">
                    <a:lumMod val="75000"/>
                  </a:schemeClr>
                </a:solidFill>
                <a:effectLst>
                  <a:innerShdw blurRad="69850" dist="43180" dir="5400000">
                    <a:srgbClr val="000000">
                      <a:alpha val="65000"/>
                    </a:srgbClr>
                  </a:innerShdw>
                </a:effectLst>
              </a:rPr>
              <a:t>TABELA de APOCALIPSE</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7" name="Rounded Rectangle 6"/>
          <p:cNvSpPr/>
          <p:nvPr/>
        </p:nvSpPr>
        <p:spPr>
          <a:xfrm>
            <a:off x="3707904" y="1052736"/>
            <a:ext cx="4176464" cy="1368152"/>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ounded Rectangle 7"/>
          <p:cNvSpPr/>
          <p:nvPr/>
        </p:nvSpPr>
        <p:spPr>
          <a:xfrm>
            <a:off x="5580112" y="2420888"/>
            <a:ext cx="936104" cy="439061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ounded Rectangle 8"/>
          <p:cNvSpPr/>
          <p:nvPr/>
        </p:nvSpPr>
        <p:spPr>
          <a:xfrm>
            <a:off x="4355976" y="2420888"/>
            <a:ext cx="1224136" cy="439061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9301"/>
            <a:ext cx="8568952" cy="4525963"/>
          </a:xfrm>
        </p:spPr>
        <p:txBody>
          <a:bodyPr>
            <a:noAutofit/>
          </a:bodyPr>
          <a:lstStyle/>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O Propósito do Tribunal de Cristo</a:t>
            </a:r>
          </a:p>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Será  para recompensar os crentes, não verificar se são salvos ou não.</a:t>
            </a:r>
            <a:endParaRPr lang="en-US" sz="2000" b="1" kern="50" dirty="0" smtClean="0">
              <a:ea typeface="SimSun"/>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 </a:t>
            </a:r>
            <a:endParaRPr lang="en-US" sz="2000" b="1" kern="50" dirty="0" smtClean="0">
              <a:ea typeface="SimSun"/>
            </a:endParaRPr>
          </a:p>
          <a:p>
            <a:pPr marL="357188" lvl="4" indent="-357188" algn="just">
              <a:spcBef>
                <a:spcPts val="0"/>
              </a:spcBef>
              <a:buFont typeface="Wingdings" pitchFamily="2" charset="2"/>
              <a:buChar char="Ø"/>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Mas é para fazer uma manifestação pública dos motivos e caráter básico das nossas ações.</a:t>
            </a:r>
          </a:p>
          <a:p>
            <a:pPr marL="357188" lvl="4" indent="-357188" algn="just">
              <a:spcBef>
                <a:spcPts val="0"/>
              </a:spcBef>
              <a:buFont typeface="Wingdings" pitchFamily="2" charset="2"/>
              <a:buChar char="Ø"/>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Times New Roman"/>
            </a:endParaRP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a:t>
            </a:r>
            <a:r>
              <a:rPr lang="pt-BR" sz="2000" b="1" i="1" kern="50" dirty="0" smtClean="0">
                <a:solidFill>
                  <a:srgbClr val="000000"/>
                </a:solidFill>
                <a:latin typeface="Arial" pitchFamily="34" charset="0"/>
                <a:ea typeface="Times New Roman"/>
                <a:cs typeface="Arial" pitchFamily="34" charset="0"/>
              </a:rPr>
              <a:t>Ou bem, ou MAL</a:t>
            </a:r>
            <a:r>
              <a:rPr lang="pt-BR" sz="2000" b="1" kern="50" dirty="0" smtClean="0">
                <a:solidFill>
                  <a:srgbClr val="000000"/>
                </a:solidFill>
                <a:latin typeface="Arial" pitchFamily="34" charset="0"/>
                <a:ea typeface="Times New Roman"/>
                <a:cs typeface="Arial" pitchFamily="34" charset="0"/>
              </a:rPr>
              <a:t>" (II Cor. 5:10) - A palavra "</a:t>
            </a:r>
            <a:r>
              <a:rPr lang="pt-BR" sz="2000" b="1" i="1" kern="50" dirty="0" smtClean="0">
                <a:solidFill>
                  <a:srgbClr val="000000"/>
                </a:solidFill>
                <a:latin typeface="Arial" pitchFamily="34" charset="0"/>
                <a:ea typeface="Times New Roman"/>
                <a:cs typeface="Arial" pitchFamily="34" charset="0"/>
              </a:rPr>
              <a:t>mal</a:t>
            </a:r>
            <a:r>
              <a:rPr lang="pt-BR" sz="2000" b="1" kern="50" dirty="0" smtClean="0">
                <a:solidFill>
                  <a:srgbClr val="000000"/>
                </a:solidFill>
                <a:latin typeface="Arial" pitchFamily="34" charset="0"/>
                <a:ea typeface="Times New Roman"/>
                <a:cs typeface="Arial" pitchFamily="34" charset="0"/>
              </a:rPr>
              <a:t>" é a palavra </a:t>
            </a:r>
            <a:r>
              <a:rPr lang="pt-BR" sz="2000" b="1" i="1" kern="50" dirty="0" err="1" smtClean="0">
                <a:solidFill>
                  <a:srgbClr val="000000"/>
                </a:solidFill>
                <a:latin typeface="Arial" pitchFamily="34" charset="0"/>
                <a:ea typeface="Times New Roman"/>
                <a:cs typeface="Arial" pitchFamily="34" charset="0"/>
              </a:rPr>
              <a:t>kakos</a:t>
            </a:r>
            <a:r>
              <a:rPr lang="pt-BR" sz="2000" b="1" kern="50" dirty="0" smtClean="0">
                <a:solidFill>
                  <a:srgbClr val="000000"/>
                </a:solidFill>
                <a:latin typeface="Arial" pitchFamily="34" charset="0"/>
                <a:ea typeface="Times New Roman"/>
                <a:cs typeface="Arial" pitchFamily="34" charset="0"/>
              </a:rPr>
              <a:t> no grego.  Está palavra indica a falta de qualidades que devem ser possuídas.  Ele envolve a área moral: pensamentos, sentimentos e ações.  Pode indicar aquela coisa que prejudica ou machuca.  Creio que também podem ser boas coisas que foram feitas com nosso próprio esforço ou sabedoria.  </a:t>
            </a:r>
          </a:p>
          <a:p>
            <a:pPr marL="712788" lvl="2"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Times New Roman"/>
                <a:cs typeface="Arial" pitchFamily="34" charset="0"/>
              </a:rPr>
              <a:t>Estas obras foram edificadas sobre Jesus Cristo (I Cor. 3:10-15), quer dizer foram ações boas ou com motivos certos ou com motivos errados</a:t>
            </a:r>
            <a:r>
              <a:rPr lang="en-US" sz="2000" b="1" kern="50" dirty="0" smtClean="0">
                <a:solidFill>
                  <a:srgbClr val="000000"/>
                </a:solidFill>
                <a:latin typeface="Arial" pitchFamily="34" charset="0"/>
                <a:ea typeface="Times New Roman"/>
                <a:cs typeface="Arial" pitchFamily="34" charset="0"/>
              </a:rPr>
              <a:t>.</a:t>
            </a:r>
            <a:endParaRPr lang="en-US" sz="2000" b="1" kern="50" dirty="0" smtClean="0">
              <a:ea typeface="SimSun"/>
            </a:endParaRPr>
          </a:p>
          <a:p>
            <a:pPr algn="just">
              <a:spcBef>
                <a:spcPts val="0"/>
              </a:spcBef>
              <a:tabLst>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pt-BR" sz="2000" b="1" kern="50" dirty="0" smtClean="0">
                <a:solidFill>
                  <a:srgbClr val="000000"/>
                </a:solidFill>
                <a:ea typeface="Times New Roman"/>
              </a:rPr>
              <a:t> </a:t>
            </a:r>
            <a:endParaRPr lang="en-US" sz="2000" b="1" kern="50" dirty="0" smtClean="0">
              <a:ea typeface="SimSun"/>
            </a:endParaRPr>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79301"/>
            <a:ext cx="8568952" cy="4525963"/>
          </a:xfrm>
        </p:spPr>
        <p:txBody>
          <a:bodyPr>
            <a:noAutofit/>
          </a:bodyPr>
          <a:lstStyle/>
          <a:p>
            <a:pPr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O Propósito do Tribunal de Cristo</a:t>
            </a:r>
          </a:p>
          <a:p>
            <a:pPr lvl="2" algn="ctr">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Times New Roman"/>
              </a:rPr>
              <a:t>Também servirá como um tipo de enxoval (enfeite para o casamento).</a:t>
            </a:r>
            <a:endParaRPr lang="en-US" sz="2000" b="1" kern="50" dirty="0" smtClean="0">
              <a:ea typeface="SimSun"/>
            </a:endParaRPr>
          </a:p>
          <a:p>
            <a:pPr algn="just">
              <a:spcBef>
                <a:spcPts val="0"/>
              </a:spcBef>
              <a:tabLst>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pt-BR" sz="2000" b="1" kern="50" dirty="0" smtClean="0">
                <a:solidFill>
                  <a:srgbClr val="000000"/>
                </a:solidFill>
                <a:ea typeface="Times New Roman"/>
              </a:rPr>
              <a:t> </a:t>
            </a:r>
            <a:endParaRPr lang="en-US" sz="2000" b="1" kern="50" dirty="0" smtClean="0">
              <a:ea typeface="SimSun"/>
            </a:endParaRPr>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marL="1600200" indent="-1600200" algn="ctr">
              <a:spcBef>
                <a:spcPts val="0"/>
              </a:spcBef>
              <a:tabLst>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pt-BR" sz="2000" b="1" kern="50" dirty="0" smtClean="0">
                <a:solidFill>
                  <a:srgbClr val="000000"/>
                </a:solidFill>
                <a:ea typeface="Segoe UI Symbol" pitchFamily="34" charset="0"/>
              </a:rPr>
              <a:t>O Resultado</a:t>
            </a:r>
            <a:endParaRPr lang="en-US" sz="2000" b="1" kern="50" dirty="0" smtClean="0">
              <a:ea typeface="Segoe UI Symbol" pitchFamily="34" charset="0"/>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Segoe UI Symbol" pitchFamily="34" charset="0"/>
            </a:endParaRPr>
          </a:p>
          <a:p>
            <a:pPr marL="357188" indent="-357188" algn="just">
              <a:spcBef>
                <a:spcPts val="0"/>
              </a:spcBef>
              <a:buFont typeface="Wingdings" pitchFamily="2" charset="2"/>
              <a:buChar char="Ø"/>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egoe UI Symbol" pitchFamily="34" charset="0"/>
              </a:rPr>
              <a:t>O Ganho de Galardões</a:t>
            </a:r>
          </a:p>
          <a:p>
            <a:pPr marL="357188" indent="-357188" algn="just">
              <a:spcBef>
                <a:spcPts val="0"/>
              </a:spcBef>
              <a:buFont typeface="Wingdings" pitchFamily="2" charset="2"/>
              <a:buChar char="Ø"/>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en-US" sz="2000" b="1" kern="50" dirty="0" smtClean="0">
              <a:ea typeface="Segoe UI Symbol" pitchFamily="34" charset="0"/>
            </a:endParaRPr>
          </a:p>
          <a:p>
            <a:pPr marL="712788" lvl="2" indent="-355600" algn="just">
              <a:spcBef>
                <a:spcPts val="0"/>
              </a:spcBef>
              <a:buFont typeface="Wingdings" pitchFamily="2" charset="2"/>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Segoe UI Symbol" pitchFamily="34" charset="0"/>
                <a:cs typeface="Arial" pitchFamily="34" charset="0"/>
              </a:rPr>
              <a:t>Brilho  -  Daniel 12:3</a:t>
            </a:r>
            <a:r>
              <a:rPr lang="pt-BR" sz="2000" b="1" kern="50" dirty="0" smtClean="0">
                <a:solidFill>
                  <a:srgbClr val="000000"/>
                </a:solidFill>
                <a:ea typeface="Segoe UI Symbol" pitchFamily="34" charset="0"/>
              </a:rPr>
              <a:t>, “</a:t>
            </a:r>
            <a:r>
              <a:rPr lang="pt-BR" sz="2000" b="1" i="1" kern="50" dirty="0" smtClean="0">
                <a:solidFill>
                  <a:srgbClr val="000000"/>
                </a:solidFill>
                <a:ea typeface="Segoe UI Symbol" pitchFamily="34" charset="0"/>
              </a:rPr>
              <a:t>Os que forem sábios, pois, resplandecerão como o fulgor do firmamento; e os que a muitos ensinam a justiça, como as estrelas sempre e eternamente</a:t>
            </a:r>
            <a:r>
              <a:rPr lang="pt-BR" sz="2000" b="1" kern="50" dirty="0" smtClean="0">
                <a:solidFill>
                  <a:srgbClr val="000000"/>
                </a:solidFill>
                <a:ea typeface="Segoe UI Symbol" pitchFamily="34" charset="0"/>
              </a:rPr>
              <a:t>.”</a:t>
            </a:r>
          </a:p>
          <a:p>
            <a:pPr marL="712788" lvl="2" indent="-355600">
              <a:spcBef>
                <a:spcPts val="0"/>
              </a:spcBef>
              <a:buFont typeface="Wingdings" pitchFamily="2" charset="2"/>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en-US" sz="2000" b="1" kern="50" dirty="0" smtClean="0">
              <a:ea typeface="Segoe UI Symbol" pitchFamily="34" charset="0"/>
            </a:endParaRPr>
          </a:p>
          <a:p>
            <a:pPr marL="712788" lvl="2" indent="-355600" algn="just">
              <a:spcBef>
                <a:spcPts val="0"/>
              </a:spcBef>
              <a:buFont typeface="Wingdings" pitchFamily="2" charset="2"/>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Segoe UI Symbol" pitchFamily="34" charset="0"/>
                <a:cs typeface="Arial" pitchFamily="34" charset="0"/>
              </a:rPr>
              <a:t>Morada  -  John 14:2-3, “</a:t>
            </a:r>
            <a:r>
              <a:rPr lang="pt-BR" sz="2000" b="1" i="1" baseline="30000" dirty="0" smtClean="0"/>
              <a:t>2</a:t>
            </a:r>
            <a:r>
              <a:rPr lang="pt-BR" sz="2000" b="1" i="1" dirty="0" smtClean="0"/>
              <a:t>Na casa de meu Pai há muitas moradas; se não fosse assim, eu vo-lo teria dito. Vou preparar-vos lugar.</a:t>
            </a:r>
            <a:r>
              <a:rPr lang="pt-BR" sz="2000" b="1" i="1" baseline="30000" dirty="0" smtClean="0"/>
              <a:t> 3</a:t>
            </a:r>
            <a:r>
              <a:rPr lang="pt-BR" sz="2000" b="1" i="1" dirty="0" smtClean="0"/>
              <a:t>E quando eu for, e vos preparar lugar, virei outra vez, e vos levarei para mim mesmo, para que onde eu estiver estejais vós também</a:t>
            </a:r>
            <a:r>
              <a:rPr lang="pt-BR" sz="2000" b="1" dirty="0" smtClean="0"/>
              <a:t>”.</a:t>
            </a:r>
            <a:r>
              <a:rPr lang="en-US" sz="2000" b="1" dirty="0" smtClean="0"/>
              <a:t> </a:t>
            </a:r>
            <a:endParaRPr lang="pt-BR" b="1" dirty="0">
              <a:latin typeface="Arial" pitchFamily="34" charset="0"/>
              <a:ea typeface="Segoe UI Symbol" pitchFamily="34" charset="0"/>
              <a:cs typeface="Arial" pitchFamily="34" charset="0"/>
            </a:endParaRPr>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marL="1600200" indent="-1600200" algn="ctr">
              <a:spcBef>
                <a:spcPts val="0"/>
              </a:spcBef>
              <a:tabLst>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pt-BR" sz="2000" b="1" kern="50" dirty="0" smtClean="0">
                <a:solidFill>
                  <a:srgbClr val="000000"/>
                </a:solidFill>
                <a:ea typeface="Segoe UI Symbol" pitchFamily="34" charset="0"/>
              </a:rPr>
              <a:t>O Resultado</a:t>
            </a:r>
            <a:endParaRPr lang="en-US" sz="2000" b="1" kern="50" dirty="0" smtClean="0">
              <a:ea typeface="Segoe UI Symbol" pitchFamily="34" charset="0"/>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Segoe UI Symbol" pitchFamily="34" charset="0"/>
            </a:endParaRPr>
          </a:p>
          <a:p>
            <a:pPr marL="357188" indent="-357188" algn="just">
              <a:spcBef>
                <a:spcPts val="0"/>
              </a:spcBef>
              <a:buFont typeface="Wingdings" pitchFamily="2" charset="2"/>
              <a:buChar char="Ø"/>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egoe UI Symbol" pitchFamily="34" charset="0"/>
              </a:rPr>
              <a:t>O Ganho de Galardões</a:t>
            </a:r>
          </a:p>
          <a:p>
            <a:pPr marL="357188" indent="-357188" algn="just">
              <a:spcBef>
                <a:spcPts val="0"/>
              </a:spcBef>
              <a:buFont typeface="Wingdings" pitchFamily="2" charset="2"/>
              <a:buChar char="Ø"/>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en-US" sz="2000" b="1" kern="50" dirty="0" smtClean="0">
              <a:ea typeface="Segoe UI Symbol" pitchFamily="34" charset="0"/>
            </a:endParaRPr>
          </a:p>
          <a:p>
            <a:pPr marL="712788" lvl="2" indent="-355600" algn="just">
              <a:spcBef>
                <a:spcPts val="0"/>
              </a:spcBef>
              <a:buFont typeface="Wingdings" pitchFamily="2" charset="2"/>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Segoe UI Symbol" pitchFamily="34" charset="0"/>
                <a:cs typeface="Arial" pitchFamily="34" charset="0"/>
              </a:rPr>
              <a:t>Emprego -  Apocalipse 1:6, “</a:t>
            </a:r>
            <a:r>
              <a:rPr lang="pt-BR" sz="2000" b="1" kern="50" dirty="0" smtClean="0">
                <a:solidFill>
                  <a:srgbClr val="000000"/>
                </a:solidFill>
                <a:ea typeface="Segoe UI Symbol" pitchFamily="34" charset="0"/>
              </a:rPr>
              <a:t>E nos fez reis e sacerdotes para Deus e seu Pai; a ele glória e poder para todo o sempre. Amém”.  (</a:t>
            </a:r>
            <a:r>
              <a:rPr lang="pt-BR" sz="2000" b="1" kern="50" dirty="0" err="1" smtClean="0">
                <a:solidFill>
                  <a:srgbClr val="000000"/>
                </a:solidFill>
                <a:ea typeface="Segoe UI Symbol" pitchFamily="34" charset="0"/>
              </a:rPr>
              <a:t>Apoc</a:t>
            </a:r>
            <a:r>
              <a:rPr lang="pt-BR" sz="2000" b="1" kern="50" dirty="0" smtClean="0">
                <a:solidFill>
                  <a:srgbClr val="000000"/>
                </a:solidFill>
                <a:ea typeface="Segoe UI Symbol" pitchFamily="34" charset="0"/>
              </a:rPr>
              <a:t>. </a:t>
            </a:r>
            <a:r>
              <a:rPr lang="pt-BR" sz="2000" b="1" kern="50" dirty="0" smtClean="0">
                <a:solidFill>
                  <a:srgbClr val="000000"/>
                </a:solidFill>
                <a:latin typeface="Arial" pitchFamily="34" charset="0"/>
                <a:ea typeface="Segoe UI Symbol" pitchFamily="34" charset="0"/>
                <a:cs typeface="Arial" pitchFamily="34" charset="0"/>
              </a:rPr>
              <a:t>5:10, 20;1-6, 22:1-5)</a:t>
            </a:r>
          </a:p>
          <a:p>
            <a:pPr marL="712788" lvl="2" indent="-355600"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en-US" sz="2000" b="1" kern="50" dirty="0" smtClean="0">
              <a:ea typeface="Segoe UI Symbol" pitchFamily="34" charset="0"/>
            </a:endParaRPr>
          </a:p>
          <a:p>
            <a:pPr marL="712788" lvl="2" indent="-355600" algn="just">
              <a:spcBef>
                <a:spcPts val="0"/>
              </a:spcBef>
              <a:buFont typeface="Wingdings" pitchFamily="2" charset="2"/>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latin typeface="Arial" pitchFamily="34" charset="0"/>
                <a:ea typeface="Segoe UI Symbol" pitchFamily="34" charset="0"/>
                <a:cs typeface="Arial" pitchFamily="34" charset="0"/>
              </a:rPr>
              <a:t>Coroas:</a:t>
            </a:r>
            <a:endParaRPr lang="en-US" sz="2000" b="1" kern="50" dirty="0" smtClean="0">
              <a:latin typeface="Arial" pitchFamily="34" charset="0"/>
              <a:ea typeface="Segoe UI Symbol" pitchFamily="34" charset="0"/>
              <a:cs typeface="Arial" pitchFamily="34" charset="0"/>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egoe UI Symbol" pitchFamily="34" charset="0"/>
              </a:rPr>
              <a:t> </a:t>
            </a:r>
            <a:endParaRPr lang="en-US" sz="2000" b="1" kern="50" dirty="0" smtClean="0">
              <a:ea typeface="Segoe UI Symbol" pitchFamily="34" charset="0"/>
            </a:endParaRPr>
          </a:p>
          <a:p>
            <a:pPr marL="1069975" lvl="6" indent="-357188" algn="just">
              <a:spcBef>
                <a:spcPts val="0"/>
              </a:spcBef>
              <a:buFont typeface="+mj-lt"/>
              <a:buAutoNum type="arabicParenBoth"/>
              <a:tabLst>
                <a:tab pos="1162050" algn="l"/>
                <a:tab pos="1600200" algn="l"/>
                <a:tab pos="1828800" algn="l"/>
                <a:tab pos="2057400" algn="l"/>
                <a:tab pos="2286000" algn="l"/>
                <a:tab pos="2514600" algn="l"/>
                <a:tab pos="2743200" algn="l"/>
                <a:tab pos="3200400" algn="l"/>
                <a:tab pos="3429000" algn="l"/>
                <a:tab pos="3657600" algn="l"/>
                <a:tab pos="3886200" algn="l"/>
                <a:tab pos="41148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pt-BR" b="1" kern="50" dirty="0" smtClean="0">
                <a:solidFill>
                  <a:srgbClr val="000000"/>
                </a:solidFill>
                <a:latin typeface="Arial" pitchFamily="34" charset="0"/>
                <a:ea typeface="Segoe UI Symbol" pitchFamily="34" charset="0"/>
                <a:cs typeface="Arial" pitchFamily="34" charset="0"/>
              </a:rPr>
              <a:t>Coroa Incorruptível (pela fidelidade e vitória sobre o homem velho) - I Cor. 9:25.</a:t>
            </a:r>
            <a:endParaRPr lang="en-US" b="1" kern="50" dirty="0" smtClean="0">
              <a:latin typeface="Arial" pitchFamily="34" charset="0"/>
              <a:ea typeface="Segoe UI Symbol" pitchFamily="34" charset="0"/>
              <a:cs typeface="Arial" pitchFamily="34" charset="0"/>
            </a:endParaRPr>
          </a:p>
          <a:p>
            <a:pPr marL="1069975" lvl="6" indent="-357188" algn="just">
              <a:spcBef>
                <a:spcPts val="0"/>
              </a:spcBef>
              <a:buFont typeface="+mj-lt"/>
              <a:buAutoNum type="arabicParenBoth"/>
              <a:tabLst>
                <a:tab pos="1162050" algn="l"/>
                <a:tab pos="1600200" algn="l"/>
                <a:tab pos="1828800" algn="l"/>
                <a:tab pos="2057400" algn="l"/>
                <a:tab pos="2286000" algn="l"/>
                <a:tab pos="2514600" algn="l"/>
                <a:tab pos="2743200" algn="l"/>
                <a:tab pos="3200400" algn="l"/>
                <a:tab pos="3429000" algn="l"/>
                <a:tab pos="3657600" algn="l"/>
                <a:tab pos="3886200" algn="l"/>
                <a:tab pos="41148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pt-BR" b="1" kern="50" dirty="0" smtClean="0">
                <a:solidFill>
                  <a:srgbClr val="000000"/>
                </a:solidFill>
                <a:latin typeface="Arial" pitchFamily="34" charset="0"/>
                <a:ea typeface="Segoe UI Symbol" pitchFamily="34" charset="0"/>
                <a:cs typeface="Arial" pitchFamily="34" charset="0"/>
              </a:rPr>
              <a:t>Coroa de Glória e Gozo (por ganhar  almas) - I Tess. 2:19.</a:t>
            </a:r>
            <a:endParaRPr lang="en-US" b="1" kern="50" dirty="0" smtClean="0">
              <a:latin typeface="Arial" pitchFamily="34" charset="0"/>
              <a:ea typeface="Segoe UI Symbol" pitchFamily="34" charset="0"/>
              <a:cs typeface="Arial" pitchFamily="34" charset="0"/>
            </a:endParaRPr>
          </a:p>
          <a:p>
            <a:pPr marL="1069975" lvl="6" indent="-357188" algn="just">
              <a:spcBef>
                <a:spcPts val="0"/>
              </a:spcBef>
              <a:buFont typeface="+mj-lt"/>
              <a:buAutoNum type="arabicParenBoth"/>
              <a:tabLst>
                <a:tab pos="1162050" algn="l"/>
                <a:tab pos="1600200" algn="l"/>
                <a:tab pos="1828800" algn="l"/>
                <a:tab pos="2057400" algn="l"/>
                <a:tab pos="2286000" algn="l"/>
                <a:tab pos="2514600" algn="l"/>
                <a:tab pos="2743200" algn="l"/>
                <a:tab pos="3200400" algn="l"/>
                <a:tab pos="3429000" algn="l"/>
                <a:tab pos="3657600" algn="l"/>
                <a:tab pos="3886200" algn="l"/>
                <a:tab pos="41148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pt-BR" b="1" kern="50" dirty="0" smtClean="0">
                <a:solidFill>
                  <a:srgbClr val="000000"/>
                </a:solidFill>
                <a:latin typeface="Arial" pitchFamily="34" charset="0"/>
                <a:ea typeface="Segoe UI Symbol" pitchFamily="34" charset="0"/>
                <a:cs typeface="Arial" pitchFamily="34" charset="0"/>
              </a:rPr>
              <a:t>Coroa de Justiça (por amar sua volta) - II Tim. 4:8.</a:t>
            </a:r>
            <a:endParaRPr lang="en-US" b="1" kern="50" dirty="0" smtClean="0">
              <a:latin typeface="Arial" pitchFamily="34" charset="0"/>
              <a:ea typeface="Segoe UI Symbol" pitchFamily="34" charset="0"/>
              <a:cs typeface="Arial" pitchFamily="34" charset="0"/>
            </a:endParaRPr>
          </a:p>
          <a:p>
            <a:pPr marL="1069975" lvl="6" indent="-357188" algn="just">
              <a:spcBef>
                <a:spcPts val="0"/>
              </a:spcBef>
              <a:buFont typeface="+mj-lt"/>
              <a:buAutoNum type="arabicParenBoth"/>
              <a:tabLst>
                <a:tab pos="1162050" algn="l"/>
                <a:tab pos="1600200" algn="l"/>
                <a:tab pos="1828800" algn="l"/>
                <a:tab pos="2057400" algn="l"/>
                <a:tab pos="2286000" algn="l"/>
                <a:tab pos="2514600" algn="l"/>
                <a:tab pos="2743200" algn="l"/>
                <a:tab pos="3200400" algn="l"/>
                <a:tab pos="3429000" algn="l"/>
                <a:tab pos="3657600" algn="l"/>
                <a:tab pos="3886200" algn="l"/>
                <a:tab pos="41148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pt-BR" b="1" kern="50" dirty="0" smtClean="0">
                <a:solidFill>
                  <a:srgbClr val="000000"/>
                </a:solidFill>
                <a:latin typeface="Arial" pitchFamily="34" charset="0"/>
                <a:ea typeface="Segoe UI Symbol" pitchFamily="34" charset="0"/>
                <a:cs typeface="Arial" pitchFamily="34" charset="0"/>
              </a:rPr>
              <a:t>Coroa de Glória (por ser um pastor fiel) - I Ped. 5:4.</a:t>
            </a:r>
            <a:endParaRPr lang="en-US" b="1" kern="50" dirty="0" smtClean="0">
              <a:latin typeface="Arial" pitchFamily="34" charset="0"/>
              <a:ea typeface="Segoe UI Symbol" pitchFamily="34" charset="0"/>
              <a:cs typeface="Arial" pitchFamily="34" charset="0"/>
            </a:endParaRPr>
          </a:p>
          <a:p>
            <a:pPr marL="1069975" lvl="6" indent="-357188" algn="just">
              <a:spcBef>
                <a:spcPts val="0"/>
              </a:spcBef>
              <a:buFont typeface="+mj-lt"/>
              <a:buAutoNum type="arabicParenBoth"/>
              <a:tabLst>
                <a:tab pos="1162050" algn="l"/>
                <a:tab pos="1600200" algn="l"/>
                <a:tab pos="1828800" algn="l"/>
                <a:tab pos="2057400" algn="l"/>
                <a:tab pos="2286000" algn="l"/>
                <a:tab pos="2514600" algn="l"/>
                <a:tab pos="2743200" algn="l"/>
                <a:tab pos="3200400" algn="l"/>
                <a:tab pos="3429000" algn="l"/>
                <a:tab pos="3657600" algn="l"/>
                <a:tab pos="3886200" algn="l"/>
                <a:tab pos="41148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pt-BR" b="1" kern="50" dirty="0" smtClean="0">
                <a:solidFill>
                  <a:srgbClr val="000000"/>
                </a:solidFill>
                <a:latin typeface="Arial" pitchFamily="34" charset="0"/>
                <a:ea typeface="Segoe UI Symbol" pitchFamily="34" charset="0"/>
                <a:cs typeface="Arial" pitchFamily="34" charset="0"/>
              </a:rPr>
              <a:t>Coroa de Vida (por aguentar provas) - Tiago 1:12.</a:t>
            </a:r>
            <a:r>
              <a:rPr lang="en-US" b="1" kern="50" dirty="0" smtClean="0">
                <a:latin typeface="Arial" pitchFamily="34" charset="0"/>
                <a:ea typeface="Segoe UI Symbol" pitchFamily="34" charset="0"/>
                <a:cs typeface="Arial" pitchFamily="34" charset="0"/>
              </a:rPr>
              <a:t>  </a:t>
            </a:r>
            <a:endParaRPr lang="pt-BR" b="1" dirty="0">
              <a:latin typeface="Arial" pitchFamily="34" charset="0"/>
              <a:ea typeface="Segoe UI Symbol" pitchFamily="34" charset="0"/>
              <a:cs typeface="Arial" pitchFamily="34" charset="0"/>
            </a:endParaRPr>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dissolv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dissolve">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dissolve">
                                      <p:cBhvr>
                                        <p:cTn id="27" dur="500"/>
                                        <p:tgtEl>
                                          <p:spTgt spid="3">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dissolve">
                                      <p:cBhvr>
                                        <p:cTn id="32" dur="500"/>
                                        <p:tgtEl>
                                          <p:spTgt spid="3">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dissolv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marL="1600200" indent="-1600200" algn="ctr">
              <a:spcBef>
                <a:spcPts val="0"/>
              </a:spcBef>
              <a:tabLst>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pt-BR" sz="2000" b="1" kern="50" dirty="0" smtClean="0">
                <a:solidFill>
                  <a:srgbClr val="000000"/>
                </a:solidFill>
                <a:ea typeface="Segoe UI Symbol" pitchFamily="34" charset="0"/>
              </a:rPr>
              <a:t>O Resultado</a:t>
            </a:r>
            <a:endParaRPr lang="en-US" sz="2000" b="1" kern="50" dirty="0" smtClean="0">
              <a:ea typeface="Segoe UI Symbol" pitchFamily="34" charset="0"/>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Segoe UI Symbol" pitchFamily="34" charset="0"/>
            </a:endParaRPr>
          </a:p>
          <a:p>
            <a:pPr marL="357188" indent="-357188" algn="just">
              <a:spcBef>
                <a:spcPts val="0"/>
              </a:spcBef>
              <a:buFont typeface="Wingdings" pitchFamily="2" charset="2"/>
              <a:buChar char="Ø"/>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egoe UI Symbol" pitchFamily="34" charset="0"/>
              </a:rPr>
              <a:t>A Perda de Galardões  -  Em vez de receber </a:t>
            </a:r>
            <a:r>
              <a:rPr lang="pt-BR" sz="2000" b="1" kern="50" dirty="0" smtClean="0">
                <a:solidFill>
                  <a:srgbClr val="000000"/>
                </a:solidFill>
                <a:ea typeface="Segoe UI Symbol" pitchFamily="34" charset="0"/>
              </a:rPr>
              <a:t>algum </a:t>
            </a:r>
            <a:r>
              <a:rPr lang="pt-BR" sz="2000" b="1" kern="50" dirty="0" smtClean="0">
                <a:solidFill>
                  <a:srgbClr val="000000"/>
                </a:solidFill>
                <a:ea typeface="Segoe UI Symbol" pitchFamily="34" charset="0"/>
              </a:rPr>
              <a:t>galardão que pudesse ter merecido, podemos perder </a:t>
            </a:r>
            <a:r>
              <a:rPr lang="pt-BR" sz="2000" b="1" kern="50" dirty="0" smtClean="0">
                <a:solidFill>
                  <a:srgbClr val="000000"/>
                </a:solidFill>
                <a:ea typeface="Segoe UI Symbol" pitchFamily="34" charset="0"/>
              </a:rPr>
              <a:t>esse </a:t>
            </a:r>
            <a:r>
              <a:rPr lang="pt-BR" sz="2000" b="1" kern="50" dirty="0" smtClean="0">
                <a:solidFill>
                  <a:srgbClr val="000000"/>
                </a:solidFill>
                <a:ea typeface="Segoe UI Symbol" pitchFamily="34" charset="0"/>
              </a:rPr>
              <a:t>galardão.</a:t>
            </a:r>
          </a:p>
          <a:p>
            <a:pPr marL="357188" indent="-357188"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egoe UI Symbol" pitchFamily="34" charset="0"/>
              </a:rPr>
              <a:t> </a:t>
            </a:r>
          </a:p>
          <a:p>
            <a:pPr marL="712788" lvl="1"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egoe UI Symbol" pitchFamily="34" charset="0"/>
              </a:rPr>
              <a:t>Eze. 3:20, “</a:t>
            </a:r>
            <a:r>
              <a:rPr lang="pt-BR" sz="2000" b="1" i="1" kern="50" dirty="0" smtClean="0">
                <a:solidFill>
                  <a:srgbClr val="000000"/>
                </a:solidFill>
                <a:ea typeface="Segoe UI Symbol" pitchFamily="34" charset="0"/>
              </a:rPr>
              <a:t>Semelhantemente, quando o justo se desviar da sua justiça, e cometer a </a:t>
            </a:r>
            <a:r>
              <a:rPr lang="pt-BR" sz="2000" b="1" i="1" kern="50" dirty="0" err="1" smtClean="0">
                <a:solidFill>
                  <a:srgbClr val="000000"/>
                </a:solidFill>
                <a:ea typeface="Segoe UI Symbol" pitchFamily="34" charset="0"/>
              </a:rPr>
              <a:t>iniqüidade</a:t>
            </a:r>
            <a:r>
              <a:rPr lang="pt-BR" sz="2000" b="1" i="1" kern="50" dirty="0" smtClean="0">
                <a:solidFill>
                  <a:srgbClr val="000000"/>
                </a:solidFill>
                <a:ea typeface="Segoe UI Symbol" pitchFamily="34" charset="0"/>
              </a:rPr>
              <a:t>, e eu puser diante dele um tropeço, ele morrerá: porque tu não o avisaste, no seu pecado morrerá; e suas justiças, que tiver praticado, não serão lembradas, mas o seu sangue, da tua mão o requererei</a:t>
            </a:r>
            <a:r>
              <a:rPr lang="pt-BR" sz="2000" b="1" kern="50" dirty="0" smtClean="0">
                <a:solidFill>
                  <a:srgbClr val="000000"/>
                </a:solidFill>
                <a:ea typeface="Segoe UI Symbol" pitchFamily="34" charset="0"/>
              </a:rPr>
              <a:t>”.</a:t>
            </a:r>
          </a:p>
          <a:p>
            <a:pPr marL="357188" indent="-357188"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Segoe UI Symbol" pitchFamily="34" charset="0"/>
            </a:endParaRPr>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marL="1600200" indent="-1600200" algn="ctr">
              <a:spcBef>
                <a:spcPts val="0"/>
              </a:spcBef>
              <a:tabLst>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pt-BR" sz="2000" b="1" kern="50" dirty="0" smtClean="0">
                <a:solidFill>
                  <a:srgbClr val="000000"/>
                </a:solidFill>
                <a:ea typeface="Segoe UI Symbol" pitchFamily="34" charset="0"/>
              </a:rPr>
              <a:t>O Resultado</a:t>
            </a:r>
            <a:endParaRPr lang="en-US" sz="2000" b="1" kern="50" dirty="0" smtClean="0">
              <a:ea typeface="Segoe UI Symbol" pitchFamily="34" charset="0"/>
            </a:endParaRPr>
          </a:p>
          <a:p>
            <a:pPr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Segoe UI Symbol" pitchFamily="34" charset="0"/>
            </a:endParaRPr>
          </a:p>
          <a:p>
            <a:pPr marL="357188" indent="-357188" algn="just">
              <a:spcBef>
                <a:spcPts val="0"/>
              </a:spcBef>
              <a:buFont typeface="Wingdings" pitchFamily="2" charset="2"/>
              <a:buChar char="Ø"/>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egoe UI Symbol" pitchFamily="34" charset="0"/>
              </a:rPr>
              <a:t>A Perda de Galardões  -  Em vez de receber alguma galardão que pudesse ter merecido, podemos perder essa galardão.</a:t>
            </a:r>
          </a:p>
          <a:p>
            <a:pPr marL="357188" indent="-357188"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egoe UI Symbol" pitchFamily="34" charset="0"/>
              </a:rPr>
              <a:t> </a:t>
            </a:r>
          </a:p>
          <a:p>
            <a:pPr marL="712788"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egoe UI Symbol" pitchFamily="34" charset="0"/>
              </a:rPr>
              <a:t>I Cor. 3:12-15, “</a:t>
            </a:r>
            <a:r>
              <a:rPr lang="pt-BR" sz="2000" b="1" i="1" kern="50" dirty="0" smtClean="0">
                <a:solidFill>
                  <a:srgbClr val="000000"/>
                </a:solidFill>
                <a:ea typeface="Segoe UI Symbol" pitchFamily="34" charset="0"/>
              </a:rPr>
              <a:t>E, se alguém sobre este fundamento formar um edifício de ouro, prata, pedras preciosas, madeira, feno, palha,     A obra de cada um se manifestará; na verdade o dia a declarará, porque pelo fogo será descoberta; e o fogo provará qual seja a obra de cada um.     Se a obra que alguém edificou nessa parte permanecer, esse receberá galardão.     Se a obra de alguém se queimar, sofrerá detrimento; mas o tal será salvo, todavia como pelo fogo</a:t>
            </a:r>
            <a:r>
              <a:rPr lang="pt-BR" sz="2000" b="1" kern="50" dirty="0" smtClean="0">
                <a:solidFill>
                  <a:srgbClr val="000000"/>
                </a:solidFill>
                <a:ea typeface="Segoe UI Symbol" pitchFamily="34" charset="0"/>
              </a:rPr>
              <a:t>”.</a:t>
            </a:r>
          </a:p>
          <a:p>
            <a:pPr marL="712788" indent="-355600" algn="just">
              <a:spcBef>
                <a:spcPts val="0"/>
              </a:spcBef>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endParaRPr lang="pt-BR" sz="2000" b="1" kern="50" dirty="0" smtClean="0">
              <a:solidFill>
                <a:srgbClr val="000000"/>
              </a:solidFill>
              <a:ea typeface="Segoe UI Symbol" pitchFamily="34" charset="0"/>
            </a:endParaRPr>
          </a:p>
          <a:p>
            <a:pPr marL="712788" indent="-355600" algn="just">
              <a:spcBef>
                <a:spcPts val="0"/>
              </a:spcBef>
              <a:buFont typeface="Arial" pitchFamily="34" charset="0"/>
              <a:buChar char="•"/>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2000" b="1" kern="50" dirty="0" smtClean="0">
                <a:solidFill>
                  <a:srgbClr val="000000"/>
                </a:solidFill>
                <a:ea typeface="Segoe UI Symbol" pitchFamily="34" charset="0"/>
              </a:rPr>
              <a:t>II João 8, “</a:t>
            </a:r>
            <a:r>
              <a:rPr lang="pt-BR" sz="2000" b="1" i="1" kern="50" dirty="0" smtClean="0">
                <a:solidFill>
                  <a:srgbClr val="000000"/>
                </a:solidFill>
                <a:ea typeface="Segoe UI Symbol" pitchFamily="34" charset="0"/>
              </a:rPr>
              <a:t>Olhai por vós mesmos, para que não percamos o que temos ganho, antes recebamos o inteiro galardão</a:t>
            </a:r>
            <a:r>
              <a:rPr lang="pt-BR" sz="2000" b="1" kern="50" dirty="0" smtClean="0">
                <a:solidFill>
                  <a:srgbClr val="000000"/>
                </a:solidFill>
                <a:ea typeface="Segoe UI Symbol" pitchFamily="34" charset="0"/>
              </a:rPr>
              <a:t>”. </a:t>
            </a:r>
          </a:p>
        </p:txBody>
      </p:sp>
      <p:sp>
        <p:nvSpPr>
          <p:cNvPr id="4" name="Rectangle 3"/>
          <p:cNvSpPr/>
          <p:nvPr/>
        </p:nvSpPr>
        <p:spPr>
          <a:xfrm>
            <a:off x="1657799" y="208672"/>
            <a:ext cx="5804474"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a:t>
            </a:r>
            <a:r>
              <a:rPr lang="pt-BR" sz="5400" b="1" dirty="0" smtClean="0">
                <a:ln w="1905"/>
                <a:solidFill>
                  <a:schemeClr val="accent6">
                    <a:lumMod val="75000"/>
                  </a:schemeClr>
                </a:solidFill>
                <a:effectLst>
                  <a:innerShdw blurRad="69850" dist="43180" dir="5400000">
                    <a:srgbClr val="000000">
                      <a:alpha val="65000"/>
                    </a:srgbClr>
                  </a:innerShdw>
                </a:effectLst>
              </a:rPr>
              <a:t>Tribunal de Cristo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pt-BR" b="1" i="1" baseline="30000" dirty="0" smtClean="0"/>
              <a:t>7 </a:t>
            </a:r>
            <a:r>
              <a:rPr lang="pt-BR" b="1" i="1" dirty="0" smtClean="0"/>
              <a:t>Regozijemo-nos, e alegremo-nos, e demos-lhe glória; porque vindas são as bodas do Cordeiro, e já a sua esposa se aprontou.</a:t>
            </a:r>
            <a:r>
              <a:rPr lang="pt-BR" b="1" i="1" baseline="30000" dirty="0" smtClean="0"/>
              <a:t> 8 </a:t>
            </a:r>
            <a:r>
              <a:rPr lang="pt-BR" b="1" i="1" dirty="0" smtClean="0"/>
              <a:t>E foi-lhe dado que se vestisse de linho fino, puro e resplandecente; porque o linho fino são as justiças dos santos.</a:t>
            </a:r>
          </a:p>
          <a:p>
            <a:endParaRPr lang="pt-BR" b="1" i="1" dirty="0" smtClean="0"/>
          </a:p>
          <a:p>
            <a:r>
              <a:rPr lang="pt-BR" b="1" dirty="0" smtClean="0"/>
              <a:t>Depois do Tribunal de Cristo, estamos prontos para o casamento com Cristo.</a:t>
            </a:r>
          </a:p>
          <a:p>
            <a:endParaRPr lang="pt-BR" b="1" i="1" dirty="0" smtClean="0"/>
          </a:p>
          <a:p>
            <a:r>
              <a:rPr lang="en-US" b="1" i="1" dirty="0" smtClean="0"/>
              <a:t> </a:t>
            </a:r>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Casamento do Cordeiro </a:t>
            </a:r>
          </a:p>
          <a:p>
            <a:pPr algn="ctr"/>
            <a:r>
              <a:rPr lang="pt-BR" sz="3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2</a:t>
            </a: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 Noiva e A Ceia (19:7-10)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pt-BR" b="1" baseline="30000" dirty="0" smtClean="0"/>
              <a:t> </a:t>
            </a:r>
            <a:r>
              <a:rPr lang="pt-BR" b="1" i="1" baseline="30000" dirty="0" smtClean="0"/>
              <a:t>9 </a:t>
            </a:r>
            <a:r>
              <a:rPr lang="pt-BR" b="1" i="1" dirty="0" smtClean="0"/>
              <a:t>E disse-me: Escreve: Bem-aventurados aqueles que são chamados à ceia das bodas do Cordeiro. E disse-me: Estas são as verdadeiras palavras de Deus.</a:t>
            </a:r>
            <a:r>
              <a:rPr lang="en-US" b="1" i="1" dirty="0" smtClean="0"/>
              <a:t> </a:t>
            </a:r>
          </a:p>
          <a:p>
            <a:endParaRPr lang="en-US" b="1" i="1" dirty="0" smtClean="0"/>
          </a:p>
          <a:p>
            <a:r>
              <a:rPr lang="pt-BR" b="1" dirty="0" smtClean="0"/>
              <a:t>As bodas é a festa que acontece depois do casamento. Isso pode até durar </a:t>
            </a:r>
            <a:r>
              <a:rPr lang="pt-BR" b="1" dirty="0" smtClean="0"/>
              <a:t>dias</a:t>
            </a:r>
            <a:r>
              <a:rPr lang="pt-BR" b="1" dirty="0" smtClean="0"/>
              <a:t>. Creio as pessoas chamados para as bodas são os judeus, e que as bodas está falando sobre o reino milenar de Cristo.</a:t>
            </a:r>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Casamento do Cordeiro   </a:t>
            </a:r>
          </a:p>
          <a:p>
            <a:pPr algn="ctr"/>
            <a:r>
              <a:rPr lang="pt-BR" sz="3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2</a:t>
            </a: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 Noiva e A Ceia (19:7-10)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en-US" b="1" baseline="30000" dirty="0" smtClean="0"/>
              <a:t> </a:t>
            </a:r>
            <a:r>
              <a:rPr lang="pt-BR" b="1" i="1" baseline="30000" dirty="0" smtClean="0"/>
              <a:t>10 </a:t>
            </a:r>
            <a:r>
              <a:rPr lang="pt-BR" b="1" i="1" dirty="0" smtClean="0"/>
              <a:t>E eu lancei-me a seus pés para o adorar; mas ele disse-me: Olha não faças tal; sou teu conservo, e de teus irmãos, que têm o testemunho de Jesus. Adora a Deus; porque o testemunho de Jesus é o espírito de profecia.</a:t>
            </a:r>
            <a:r>
              <a:rPr lang="en-US" b="1" i="1" dirty="0" smtClean="0"/>
              <a:t> </a:t>
            </a:r>
          </a:p>
          <a:p>
            <a:endParaRPr lang="en-US" b="1" i="1" dirty="0" smtClean="0"/>
          </a:p>
          <a:p>
            <a:r>
              <a:rPr lang="pt-BR" b="1" dirty="0" smtClean="0"/>
              <a:t>Somente devemos curvar em adoração diante de Deus, não anjos, </a:t>
            </a:r>
            <a:r>
              <a:rPr lang="pt-BR" b="1" dirty="0" err="1" smtClean="0"/>
              <a:t>idolos</a:t>
            </a:r>
            <a:r>
              <a:rPr lang="pt-BR" b="1" dirty="0" smtClean="0"/>
              <a:t>, ou pessoas (papa).</a:t>
            </a:r>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Casamento do Cordeiro  </a:t>
            </a:r>
          </a:p>
          <a:p>
            <a:pPr algn="ctr"/>
            <a:r>
              <a:rPr lang="pt-BR" sz="3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2</a:t>
            </a: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 Noiva e A Ceia (19:7-10)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en-US" b="1" baseline="30000" dirty="0" smtClean="0"/>
              <a:t> </a:t>
            </a:r>
            <a:r>
              <a:rPr lang="pt-BR" b="1" i="1" baseline="30000" dirty="0" smtClean="0"/>
              <a:t>10 </a:t>
            </a:r>
            <a:r>
              <a:rPr lang="pt-BR" b="1" i="1" dirty="0" smtClean="0"/>
              <a:t>E eu lancei-me a seus pés para o adorar; mas ele disse-me: Olha não faças tal; sou teu conservo, e de teus irmãos, que têm o testemunho de Jesus. Adora a Deus; porque o testemunho de Jesus é o espírito de profecia.</a:t>
            </a:r>
            <a:r>
              <a:rPr lang="en-US" b="1" i="1" dirty="0" smtClean="0"/>
              <a:t> </a:t>
            </a:r>
          </a:p>
          <a:p>
            <a:endParaRPr lang="en-US" b="1" i="1" dirty="0" smtClean="0"/>
          </a:p>
          <a:p>
            <a:r>
              <a:rPr lang="pt-BR" b="1" dirty="0" smtClean="0"/>
              <a:t>O “espírito de profecia” tem </a:t>
            </a:r>
            <a:r>
              <a:rPr lang="pt-BR" b="1" dirty="0" smtClean="0"/>
              <a:t>s</a:t>
            </a:r>
            <a:r>
              <a:rPr lang="pt-BR" b="1" dirty="0" smtClean="0"/>
              <a:t>ido </a:t>
            </a:r>
            <a:r>
              <a:rPr lang="pt-BR" b="1" dirty="0" smtClean="0"/>
              <a:t>mau usado pelas seitas e pentecostais. Não está falando sobre um dom ou capacidade. </a:t>
            </a:r>
          </a:p>
          <a:p>
            <a:endParaRPr lang="en-US" b="1" i="1" dirty="0" smtClean="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Casamento do Cordeiro  </a:t>
            </a:r>
          </a:p>
          <a:p>
            <a:pPr algn="ctr"/>
            <a:r>
              <a:rPr lang="pt-BR" sz="3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2</a:t>
            </a: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 Noiva e A Ceia (19:7-10)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568952" cy="5832648"/>
          </a:xfrm>
        </p:spPr>
        <p:txBody>
          <a:bodyPr>
            <a:noAutofit/>
          </a:bodyPr>
          <a:lstStyle/>
          <a:p>
            <a:pPr algn="just" hangingPunct="0">
              <a:spcBef>
                <a:spcPts val="0"/>
              </a:spcBef>
              <a:tabLst>
                <a:tab pos="-685800" algn="l"/>
                <a:tab pos="-457200" algn="l"/>
                <a:tab pos="0" algn="l"/>
                <a:tab pos="285750" algn="l"/>
                <a:tab pos="514350"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900" kern="50" dirty="0" smtClean="0">
                <a:solidFill>
                  <a:srgbClr val="000000"/>
                </a:solidFill>
                <a:ea typeface="Times New Roman"/>
              </a:rPr>
              <a:t>C.	 O Casamento do Cordeiro e A Volta de Cristo (19)</a:t>
            </a:r>
            <a:endParaRPr lang="en-US" sz="1900" kern="50" dirty="0" smtClean="0">
              <a:ea typeface="Times New Roman"/>
            </a:endParaRPr>
          </a:p>
          <a:p>
            <a:pPr algn="just" hangingPunct="0">
              <a:spcBef>
                <a:spcPts val="0"/>
              </a:spcBef>
              <a:tabLst>
                <a:tab pos="-685800" algn="l"/>
                <a:tab pos="-457200" algn="l"/>
                <a:tab pos="0" algn="l"/>
                <a:tab pos="285750" algn="l"/>
                <a:tab pos="514350"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900" kern="50" dirty="0" smtClean="0">
                <a:solidFill>
                  <a:srgbClr val="000000"/>
                </a:solidFill>
                <a:ea typeface="Times New Roman"/>
              </a:rPr>
              <a:t> </a:t>
            </a:r>
            <a:endParaRPr lang="en-US" sz="1900" kern="50" dirty="0" smtClean="0">
              <a:ea typeface="Times New Roman"/>
            </a:endParaRPr>
          </a:p>
          <a:p>
            <a:pPr marL="685800" marR="0" indent="-228600" algn="just" hangingPunct="0">
              <a:spcBef>
                <a:spcPts val="0"/>
              </a:spcBef>
              <a:spcAft>
                <a:spcPts val="0"/>
              </a:spcAft>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sz="1900" kern="50" dirty="0" smtClean="0">
                <a:solidFill>
                  <a:srgbClr val="000000"/>
                </a:solidFill>
                <a:ea typeface="Times New Roman"/>
              </a:rPr>
              <a:t>1.  As Quatro Aleluias (19:1-6)</a:t>
            </a:r>
            <a:endParaRPr lang="en-US" sz="1900" kern="50" dirty="0" smtClean="0">
              <a:ea typeface="Times New Roman"/>
            </a:endParaRPr>
          </a:p>
          <a:p>
            <a:pPr marL="685800" marR="0" indent="-228600" algn="just" hangingPunct="0">
              <a:spcBef>
                <a:spcPts val="0"/>
              </a:spcBef>
              <a:spcAft>
                <a:spcPts val="0"/>
              </a:spcAft>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sz="1900" kern="50" dirty="0" smtClean="0">
                <a:solidFill>
                  <a:srgbClr val="000000"/>
                </a:solidFill>
                <a:ea typeface="Times New Roman"/>
              </a:rPr>
              <a:t>2.  A Noiva e A Ceia (19:7-10)</a:t>
            </a:r>
            <a:endParaRPr lang="en-US" sz="1900" kern="50" dirty="0" smtClean="0">
              <a:ea typeface="Times New Roman"/>
            </a:endParaRPr>
          </a:p>
          <a:p>
            <a:pPr marL="685800" marR="0" indent="-228600" algn="just" hangingPunct="0">
              <a:spcBef>
                <a:spcPts val="0"/>
              </a:spcBef>
              <a:spcAft>
                <a:spcPts val="0"/>
              </a:spcAft>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sz="1900" kern="50" dirty="0" smtClean="0">
                <a:solidFill>
                  <a:srgbClr val="000000"/>
                </a:solidFill>
                <a:ea typeface="Times New Roman"/>
              </a:rPr>
              <a:t>3.  A Volta do Rei (19:11-16)</a:t>
            </a:r>
            <a:endParaRPr lang="en-US" sz="1900" kern="50" dirty="0" smtClean="0">
              <a:ea typeface="Times New Roman"/>
            </a:endParaRPr>
          </a:p>
          <a:p>
            <a:pPr marL="685800" marR="0" indent="-228600" algn="just" hangingPunct="0">
              <a:spcBef>
                <a:spcPts val="0"/>
              </a:spcBef>
              <a:spcAft>
                <a:spcPts val="0"/>
              </a:spcAft>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sz="1900" kern="50" dirty="0" smtClean="0">
                <a:solidFill>
                  <a:srgbClr val="000000"/>
                </a:solidFill>
                <a:ea typeface="Times New Roman"/>
              </a:rPr>
              <a:t>4.  A Batalha de Armagedom (19:17-18)</a:t>
            </a:r>
            <a:endParaRPr lang="en-US" sz="1900" kern="50" dirty="0" smtClean="0">
              <a:ea typeface="Times New Roman"/>
            </a:endParaRPr>
          </a:p>
          <a:p>
            <a:pPr marL="685800" marR="0" indent="-228600" algn="just" hangingPunct="0">
              <a:spcBef>
                <a:spcPts val="0"/>
              </a:spcBef>
              <a:spcAft>
                <a:spcPts val="0"/>
              </a:spcAft>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sz="1900" kern="50" dirty="0" smtClean="0">
                <a:solidFill>
                  <a:srgbClr val="000000"/>
                </a:solidFill>
                <a:ea typeface="Times New Roman"/>
              </a:rPr>
              <a:t>5.  O Inferno Aberto (19:19-21)</a:t>
            </a:r>
            <a:r>
              <a:rPr lang="en-US" sz="1900" kern="50" dirty="0" smtClean="0">
                <a:ea typeface="Times New Roman"/>
              </a:rPr>
              <a:t> </a:t>
            </a:r>
            <a:endParaRPr lang="pt-BR" sz="1900" dirty="0"/>
          </a:p>
        </p:txBody>
      </p:sp>
      <p:sp>
        <p:nvSpPr>
          <p:cNvPr id="5" name="Title 1"/>
          <p:cNvSpPr>
            <a:spLocks noGrp="1"/>
          </p:cNvSpPr>
          <p:nvPr>
            <p:ph type="title"/>
          </p:nvPr>
        </p:nvSpPr>
        <p:spPr>
          <a:xfrm>
            <a:off x="457200" y="274638"/>
            <a:ext cx="8229600" cy="1143000"/>
          </a:xfrm>
        </p:spPr>
        <p:txBody>
          <a:bodyPr>
            <a:normAutofit/>
          </a:bodyPr>
          <a:lstStyle/>
          <a:p>
            <a:r>
              <a:rPr lang="pt-BR" dirty="0" smtClean="0"/>
              <a:t>O Esboço</a:t>
            </a:r>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r>
              <a:rPr lang="pt-BR" b="1" dirty="0" smtClean="0"/>
              <a:t>O ênfase deste trecho está sobre o testemunho de Jesus. O que é o testemunho de Jesus? </a:t>
            </a:r>
          </a:p>
          <a:p>
            <a:endParaRPr lang="pt-BR" b="1" dirty="0" smtClean="0"/>
          </a:p>
          <a:p>
            <a:r>
              <a:rPr lang="pt-BR" b="1" dirty="0" smtClean="0"/>
              <a:t>O anjo afirma que ele é um servo junto com João e seus irmãos (os salvos). Seus irmãos têm o testemunho de Jesus. É algo que todos os salvos têm, não uma pessoa dotada ou privilegiada.</a:t>
            </a:r>
          </a:p>
          <a:p>
            <a:endParaRPr lang="pt-BR" b="1" dirty="0" smtClean="0"/>
          </a:p>
          <a:p>
            <a:r>
              <a:rPr lang="pt-BR" b="1" dirty="0" smtClean="0"/>
              <a:t>Mas o que é este testemunho? É a aceitação da verdade das boas novas de Jesus. Fala sobre nossa salvação que recebemos acreditando na mensagem de Deus.  </a:t>
            </a:r>
            <a:endParaRPr lang="pt-BR" dirty="0"/>
          </a:p>
        </p:txBody>
      </p:sp>
      <p:sp>
        <p:nvSpPr>
          <p:cNvPr id="4" name="Rectangle 3"/>
          <p:cNvSpPr/>
          <p:nvPr/>
        </p:nvSpPr>
        <p:spPr>
          <a:xfrm>
            <a:off x="1693772" y="208672"/>
            <a:ext cx="5732530"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Espírito de Profecia</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r>
              <a:rPr lang="pt-BR" b="1" dirty="0" smtClean="0"/>
              <a:t>Apocalipse capítulo 12 usa esta frase também para falar dos salvos.</a:t>
            </a:r>
          </a:p>
          <a:p>
            <a:endParaRPr lang="pt-BR" b="1" dirty="0" smtClean="0"/>
          </a:p>
          <a:p>
            <a:pPr algn="ctr"/>
            <a:r>
              <a:rPr lang="pt-BR" b="1" dirty="0" smtClean="0"/>
              <a:t>Apocalipse 12:11  </a:t>
            </a:r>
          </a:p>
          <a:p>
            <a:pPr algn="ctr"/>
            <a:r>
              <a:rPr lang="pt-BR" b="1" dirty="0" smtClean="0"/>
              <a:t>“</a:t>
            </a:r>
            <a:r>
              <a:rPr lang="pt-BR" b="1" i="1" baseline="30000" dirty="0" smtClean="0"/>
              <a:t>11 </a:t>
            </a:r>
            <a:r>
              <a:rPr lang="pt-BR" b="1" i="1" dirty="0" smtClean="0"/>
              <a:t>E eles o venceram pelo sangue do Cordeiro e pela palavra do seu testemunho; e não amaram as suas vidas até à morte</a:t>
            </a:r>
            <a:r>
              <a:rPr lang="pt-BR" b="1" dirty="0" smtClean="0"/>
              <a:t>.”</a:t>
            </a:r>
          </a:p>
          <a:p>
            <a:pPr algn="ctr"/>
            <a:endParaRPr lang="pt-BR" b="1" dirty="0" smtClean="0"/>
          </a:p>
          <a:p>
            <a:pPr algn="ctr"/>
            <a:r>
              <a:rPr lang="pt-BR" b="1" dirty="0" smtClean="0"/>
              <a:t>Apocalipse 12:17  </a:t>
            </a:r>
          </a:p>
          <a:p>
            <a:pPr algn="ctr"/>
            <a:r>
              <a:rPr lang="pt-BR" b="1" dirty="0" smtClean="0"/>
              <a:t>“</a:t>
            </a:r>
            <a:r>
              <a:rPr lang="pt-BR" b="1" i="1" baseline="30000" dirty="0" smtClean="0"/>
              <a:t>17 </a:t>
            </a:r>
            <a:r>
              <a:rPr lang="pt-BR" b="1" i="1" dirty="0" smtClean="0"/>
              <a:t>E o dragão irou-se contra a mulher, e foi fazer guerra ao remanescente da sua semente, os que guardam os mandamentos de Deus, e têm o testemunho de Jesus Cristo</a:t>
            </a:r>
            <a:r>
              <a:rPr lang="pt-BR" b="1" dirty="0" smtClean="0"/>
              <a:t>.” </a:t>
            </a:r>
            <a:endParaRPr lang="pt-BR" dirty="0"/>
          </a:p>
        </p:txBody>
      </p:sp>
      <p:sp>
        <p:nvSpPr>
          <p:cNvPr id="4" name="Rectangle 3"/>
          <p:cNvSpPr/>
          <p:nvPr/>
        </p:nvSpPr>
        <p:spPr>
          <a:xfrm>
            <a:off x="1693772" y="208672"/>
            <a:ext cx="5732530"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Espírito de Profecia</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dissolve">
                                      <p:cBhvr>
                                        <p:cTn id="20" dur="500"/>
                                        <p:tgtEl>
                                          <p:spTgt spid="3">
                                            <p:txEl>
                                              <p:pRg st="5" end="5"/>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r>
              <a:rPr lang="pt-BR" b="1" dirty="0" smtClean="0"/>
              <a:t>O livro de Apocalipse também é chamado o testemunho de Jesus, quer dizer que a sua mensagem é verdadeira.</a:t>
            </a:r>
          </a:p>
          <a:p>
            <a:endParaRPr lang="pt-BR" b="1" dirty="0" smtClean="0"/>
          </a:p>
          <a:p>
            <a:pPr algn="ctr"/>
            <a:r>
              <a:rPr lang="pt-BR" b="1" dirty="0" smtClean="0"/>
              <a:t>Apocalipse 1:9 </a:t>
            </a:r>
          </a:p>
          <a:p>
            <a:pPr algn="ctr"/>
            <a:r>
              <a:rPr lang="pt-BR" b="1" dirty="0" smtClean="0"/>
              <a:t>“</a:t>
            </a:r>
            <a:r>
              <a:rPr lang="pt-BR" b="1" i="1" baseline="30000" dirty="0" smtClean="0"/>
              <a:t>9 </a:t>
            </a:r>
            <a:r>
              <a:rPr lang="pt-BR" b="1" i="1" dirty="0" smtClean="0"/>
              <a:t>Eu, João, que também sou vosso irmão, e companheiro na aflição, e no reino, e paciência de Jesus Cristo, estava na ilha chamada </a:t>
            </a:r>
            <a:r>
              <a:rPr lang="pt-BR" b="1" i="1" dirty="0" err="1" smtClean="0"/>
              <a:t>Patmos</a:t>
            </a:r>
            <a:r>
              <a:rPr lang="pt-BR" b="1" i="1" dirty="0" smtClean="0"/>
              <a:t>, por causa da palavra de Deus, e pelo testemunho de Jesus Cristo</a:t>
            </a:r>
            <a:r>
              <a:rPr lang="pt-BR" b="1" dirty="0" smtClean="0"/>
              <a:t>.”</a:t>
            </a:r>
            <a:r>
              <a:rPr lang="en-US" b="1" dirty="0" smtClean="0"/>
              <a:t> </a:t>
            </a:r>
            <a:endParaRPr lang="pt-BR" dirty="0"/>
          </a:p>
        </p:txBody>
      </p:sp>
      <p:sp>
        <p:nvSpPr>
          <p:cNvPr id="4" name="Rectangle 3"/>
          <p:cNvSpPr/>
          <p:nvPr/>
        </p:nvSpPr>
        <p:spPr>
          <a:xfrm>
            <a:off x="1693772" y="208672"/>
            <a:ext cx="5732530"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Espírito de Profecia</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r>
              <a:rPr lang="pt-BR" b="1" dirty="0" smtClean="0"/>
              <a:t>Creio que a frase “o testemunho de Jesus é o espírito de profecia”  tem este dois usos em mente. O fonte da verdade da nossa salvação e deste livro é o mesmo – O Espírito Santo.</a:t>
            </a:r>
            <a:endParaRPr lang="pt-BR" b="1" dirty="0"/>
          </a:p>
        </p:txBody>
      </p:sp>
      <p:sp>
        <p:nvSpPr>
          <p:cNvPr id="4" name="Rectangle 3"/>
          <p:cNvSpPr/>
          <p:nvPr/>
        </p:nvSpPr>
        <p:spPr>
          <a:xfrm>
            <a:off x="1693772" y="208672"/>
            <a:ext cx="5732530"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Espírito de Profecia</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704856" cy="4525963"/>
          </a:xfrm>
        </p:spPr>
        <p:txBody>
          <a:bodyPr>
            <a:noAutofit/>
          </a:bodyPr>
          <a:lstStyle/>
          <a:p>
            <a:r>
              <a:rPr lang="en-US" b="1" baseline="30000" dirty="0" smtClean="0"/>
              <a:t> </a:t>
            </a:r>
            <a:r>
              <a:rPr lang="pt-BR" b="1" i="1" baseline="30000" dirty="0" smtClean="0"/>
              <a:t>11 </a:t>
            </a:r>
            <a:r>
              <a:rPr lang="pt-BR" b="1" i="1" dirty="0" smtClean="0"/>
              <a:t>E vi o céu aberto, e eis um cavalo branco; e o que estava assentado sobre ele chama-se Fiel e Verdadeiro; e julga e peleja com justiça.</a:t>
            </a:r>
            <a:r>
              <a:rPr lang="pt-BR" b="1" i="1" baseline="30000" dirty="0" smtClean="0"/>
              <a:t> 12 </a:t>
            </a:r>
            <a:r>
              <a:rPr lang="pt-BR" b="1" i="1" dirty="0" smtClean="0"/>
              <a:t>E os seus olhos eram como chama de fogo; e sobre a sua cabeça havia muitos diademas; e tinha um nome escrito, que ninguém sabia senão ele mesmo.</a:t>
            </a:r>
            <a:r>
              <a:rPr lang="pt-BR" b="1" i="1" baseline="30000" dirty="0" smtClean="0"/>
              <a:t> 13 </a:t>
            </a:r>
            <a:r>
              <a:rPr lang="pt-BR" b="1" i="1" dirty="0" smtClean="0"/>
              <a:t>E estava vestido de uma veste tingida  em sangue; e o nome pelo qual se chama é A Palavra de Deus. </a:t>
            </a:r>
          </a:p>
          <a:p>
            <a:endParaRPr lang="pt-BR" b="1" i="1" dirty="0" smtClean="0"/>
          </a:p>
          <a:p>
            <a:r>
              <a:rPr lang="pt-BR" b="1" dirty="0" smtClean="0"/>
              <a:t>A revelação está em </a:t>
            </a:r>
            <a:r>
              <a:rPr lang="pt-BR" b="1" dirty="0" smtClean="0"/>
              <a:t>vista </a:t>
            </a:r>
            <a:r>
              <a:rPr lang="pt-BR" b="1" dirty="0" smtClean="0"/>
              <a:t>quando Cristo volta como rei em julgamento sobre o mundo. Seu veste está tingida mostrando sua ira sobre o mundo.</a:t>
            </a:r>
            <a:endParaRPr lang="pt-BR" b="1" baseline="30000" dirty="0" smtClean="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A Volta de Cristo </a:t>
            </a:r>
          </a:p>
          <a:p>
            <a:pPr algn="ctr"/>
            <a:r>
              <a:rPr lang="pt-BR" sz="3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3</a:t>
            </a: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 Volta do Rei (19:11-16)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pt-BR" b="1" i="1" baseline="30000" dirty="0" smtClean="0"/>
              <a:t>14 </a:t>
            </a:r>
            <a:r>
              <a:rPr lang="pt-BR" b="1" i="1" dirty="0" smtClean="0"/>
              <a:t>E seguiam-no os exércitos no céu em cavalos brancos, e vestidos de linho fino, branco e puro.</a:t>
            </a:r>
            <a:r>
              <a:rPr lang="pt-BR" b="1" i="1" baseline="30000" dirty="0" smtClean="0"/>
              <a:t> 15 </a:t>
            </a:r>
            <a:r>
              <a:rPr lang="pt-BR" b="1" i="1" dirty="0" smtClean="0"/>
              <a:t>E da sua boca saía uma aguda espada, para ferir com ela as nações; e ele as regerá com vara de ferro; e ele mesmo é o que pisa o lagar do vinho do furor e da ira do Deus Todo-Poderoso.</a:t>
            </a:r>
            <a:r>
              <a:rPr lang="pt-BR" b="1" i="1" baseline="30000" dirty="0" smtClean="0"/>
              <a:t> 16 </a:t>
            </a:r>
            <a:r>
              <a:rPr lang="pt-BR" b="1" i="1" dirty="0" smtClean="0"/>
              <a:t>E no manto e na sua coxa tem escrito este nome: Rei dos reis, e Senhor dos senhores.</a:t>
            </a:r>
            <a:r>
              <a:rPr lang="en-US" b="1" i="1" dirty="0" smtClean="0"/>
              <a:t> </a:t>
            </a:r>
          </a:p>
          <a:p>
            <a:endParaRPr lang="en-US" b="1" i="1" dirty="0" smtClean="0"/>
          </a:p>
          <a:p>
            <a:r>
              <a:rPr lang="pt-BR" b="1" dirty="0" smtClean="0"/>
              <a:t>A igreja volta com Jesus montado em cavalos brancos.</a:t>
            </a:r>
          </a:p>
          <a:p>
            <a:endParaRPr lang="en-US" b="1" i="1" dirty="0" smtClean="0"/>
          </a:p>
          <a:p>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A Volta de Cristo </a:t>
            </a:r>
          </a:p>
          <a:p>
            <a:pPr algn="ctr"/>
            <a:r>
              <a:rPr lang="pt-BR" sz="3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3</a:t>
            </a: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 Volta do Rei (19:11-16)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pt-BR" b="1" i="1" baseline="30000" dirty="0" smtClean="0"/>
              <a:t>14 </a:t>
            </a:r>
            <a:r>
              <a:rPr lang="pt-BR" b="1" i="1" dirty="0" smtClean="0"/>
              <a:t>E seguiam-no os exércitos no céu em cavalos brancos, e vestidos de linho fino, branco e puro.</a:t>
            </a:r>
            <a:r>
              <a:rPr lang="pt-BR" b="1" i="1" baseline="30000" dirty="0" smtClean="0"/>
              <a:t> 15 </a:t>
            </a:r>
            <a:r>
              <a:rPr lang="pt-BR" b="1" i="1" dirty="0" smtClean="0"/>
              <a:t>E da sua boca saía uma aguda espada, para ferir com ela as nações; e ele as regerá com vara de ferro; e ele mesmo é o que pisa o lagar do vinho do furor e da ira do Deus Todo-Poderoso.</a:t>
            </a:r>
            <a:r>
              <a:rPr lang="pt-BR" b="1" i="1" baseline="30000" dirty="0" smtClean="0"/>
              <a:t> 16 </a:t>
            </a:r>
            <a:r>
              <a:rPr lang="pt-BR" b="1" i="1" dirty="0" smtClean="0"/>
              <a:t>E no manto e na sua coxa tem escrito este nome: Rei dos reis, e Senhor dos senhores.</a:t>
            </a:r>
            <a:r>
              <a:rPr lang="en-US" b="1" i="1" dirty="0" smtClean="0"/>
              <a:t> </a:t>
            </a:r>
          </a:p>
          <a:p>
            <a:endParaRPr lang="en-US" b="1" i="1" dirty="0" smtClean="0"/>
          </a:p>
          <a:p>
            <a:r>
              <a:rPr lang="pt-BR" b="1" dirty="0" smtClean="0"/>
              <a:t>Cristo volta como Rei e vai destruir seus inimigos na batalha de </a:t>
            </a:r>
            <a:r>
              <a:rPr lang="pt-BR" b="1" dirty="0" err="1" smtClean="0"/>
              <a:t>Armagedon</a:t>
            </a:r>
            <a:r>
              <a:rPr lang="pt-BR" b="1" dirty="0" smtClean="0"/>
              <a:t> somente com a sua voz.</a:t>
            </a:r>
          </a:p>
          <a:p>
            <a:endParaRPr lang="en-US" b="1" i="1" dirty="0" smtClean="0"/>
          </a:p>
          <a:p>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A Volta de Cristo </a:t>
            </a:r>
          </a:p>
          <a:p>
            <a:pPr algn="ctr"/>
            <a:r>
              <a:rPr lang="pt-BR" sz="3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3</a:t>
            </a: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 Volta do Rei (19:11-16)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en-US" b="1" i="1" baseline="30000" dirty="0" smtClean="0"/>
              <a:t> </a:t>
            </a:r>
            <a:r>
              <a:rPr lang="pt-BR" b="1" i="1" baseline="30000" dirty="0" smtClean="0"/>
              <a:t>17 </a:t>
            </a:r>
            <a:r>
              <a:rPr lang="pt-BR" b="1" i="1" dirty="0" smtClean="0"/>
              <a:t>E vi um anjo que estava no sol, e clamou com grande voz, dizendo a todas as aves que voavam pelo meio do céu: Vinde, e ajuntai-vos à ceia do grande Deus;</a:t>
            </a:r>
            <a:r>
              <a:rPr lang="pt-BR" b="1" i="1" baseline="30000" dirty="0" smtClean="0"/>
              <a:t> 18 </a:t>
            </a:r>
            <a:r>
              <a:rPr lang="pt-BR" b="1" i="1" dirty="0" smtClean="0"/>
              <a:t>Para que comais a carne dos reis, e a carne dos tribunos, e a carne dos fortes, e a carne dos cavalos e dos que sobre eles se assentam; e a carne de todos os homens, livres e servos, pequenos e grandes. </a:t>
            </a:r>
          </a:p>
          <a:p>
            <a:endParaRPr lang="pt-BR" b="1" i="1" dirty="0" smtClean="0"/>
          </a:p>
          <a:p>
            <a:r>
              <a:rPr lang="pt-BR" b="1" dirty="0" smtClean="0"/>
              <a:t>A matança vai ser tão grande que as aves serão chamados para ajudar limpar a terra dos mortos.</a:t>
            </a:r>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A Volta de Cristo</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4) A Batalha de Armagedom (19:17-18)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en-US" b="1" i="1" baseline="30000" dirty="0" smtClean="0"/>
              <a:t> </a:t>
            </a:r>
            <a:r>
              <a:rPr lang="pt-BR" b="1" i="1" baseline="30000" dirty="0" smtClean="0"/>
              <a:t>19 </a:t>
            </a:r>
            <a:r>
              <a:rPr lang="pt-BR" b="1" i="1" dirty="0" smtClean="0"/>
              <a:t>E vi a besta, e os reis da terra, e os seus exércitos reunidos, para fazerem guerra àquele que estava assentado sobre o cavalo, e ao seu exército.</a:t>
            </a:r>
            <a:r>
              <a:rPr lang="pt-BR" b="1" i="1" baseline="30000" dirty="0" smtClean="0"/>
              <a:t> 20 </a:t>
            </a:r>
            <a:r>
              <a:rPr lang="pt-BR" b="1" i="1" dirty="0" smtClean="0"/>
              <a:t>E a besta foi presa, e com ela o falso profeta, que diante dela fizera os sinais, com que enganou os que receberam o sinal da besta, e adoraram a sua imagem. Estes dois foram lançados vivos no lago de fogo que arde com enxofre.</a:t>
            </a:r>
          </a:p>
          <a:p>
            <a:endParaRPr lang="pt-BR" b="1" i="1" dirty="0" smtClean="0"/>
          </a:p>
          <a:p>
            <a:r>
              <a:rPr lang="pt-BR" b="1" dirty="0" smtClean="0"/>
              <a:t>Todos os inimigos de Deus estão derrotados e o Anticristo e Falso Profeta estão já lançados no lago de fogo.</a:t>
            </a:r>
            <a:r>
              <a:rPr lang="pt-BR" b="1" baseline="30000" dirty="0" smtClean="0"/>
              <a:t> </a:t>
            </a:r>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A Volta de Cristo</a:t>
            </a:r>
          </a:p>
          <a:p>
            <a:pPr algn="ctr"/>
            <a:r>
              <a:rPr lang="pt-BR" sz="3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5</a:t>
            </a: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O Inferno Aberto (19:19-21)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pt-BR" b="1" i="1" baseline="30000" dirty="0" smtClean="0"/>
              <a:t>21 </a:t>
            </a:r>
            <a:r>
              <a:rPr lang="pt-BR" b="1" i="1" dirty="0" smtClean="0"/>
              <a:t>E os demais foram mortos com a espada que saía da boca do que estava assentado sobre o cavalo, e todas as aves se fartaram das suas carnes.</a:t>
            </a:r>
          </a:p>
          <a:p>
            <a:endParaRPr lang="pt-BR" b="1" dirty="0" smtClean="0"/>
          </a:p>
          <a:p>
            <a:r>
              <a:rPr lang="pt-BR" b="1" dirty="0" smtClean="0"/>
              <a:t>Resumo do que já foi descrito. Vamos ver a Revelação com mais </a:t>
            </a:r>
            <a:r>
              <a:rPr lang="pt-BR" b="1" dirty="0" err="1" smtClean="0"/>
              <a:t>tetalhes</a:t>
            </a:r>
            <a:r>
              <a:rPr lang="pt-BR" b="1" dirty="0" smtClean="0"/>
              <a:t>.</a:t>
            </a:r>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A Volta de Cristo</a:t>
            </a:r>
          </a:p>
          <a:p>
            <a:pPr algn="ctr"/>
            <a:r>
              <a:rPr lang="pt-BR" sz="3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5</a:t>
            </a: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O Inferno Aberto (19:19-21)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en-US" b="1" baseline="30000" dirty="0" smtClean="0"/>
              <a:t> </a:t>
            </a:r>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Casamento do Cordeiro e </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A Volta de Cristo (19)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7615" y="208672"/>
            <a:ext cx="3664849"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A Revelação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graphicFrame>
        <p:nvGraphicFramePr>
          <p:cNvPr id="5" name="Table 4"/>
          <p:cNvGraphicFramePr>
            <a:graphicFrameLocks noGrp="1"/>
          </p:cNvGraphicFramePr>
          <p:nvPr/>
        </p:nvGraphicFramePr>
        <p:xfrm>
          <a:off x="251520" y="1397001"/>
          <a:ext cx="8640960" cy="4882608"/>
        </p:xfrm>
        <a:graphic>
          <a:graphicData uri="http://schemas.openxmlformats.org/drawingml/2006/table">
            <a:tbl>
              <a:tblPr>
                <a:tableStyleId>{5940675A-B579-460E-94D1-54222C63F5DA}</a:tableStyleId>
              </a:tblPr>
              <a:tblGrid>
                <a:gridCol w="4439393"/>
                <a:gridCol w="4201567"/>
              </a:tblGrid>
              <a:tr h="221678">
                <a:tc>
                  <a:txBody>
                    <a:bodyPr/>
                    <a:lstStyle/>
                    <a:p>
                      <a:pPr marL="0" marR="0" algn="ctr">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ARREBATAMENTO</a:t>
                      </a:r>
                      <a:endParaRPr lang="en-US" sz="1800" b="1" kern="50" dirty="0">
                        <a:latin typeface="Arial" pitchFamily="34" charset="0"/>
                        <a:ea typeface="SimSun"/>
                        <a:cs typeface="Arial" pitchFamily="34" charset="0"/>
                      </a:endParaRPr>
                    </a:p>
                  </a:txBody>
                  <a:tcPr marL="18264" marR="18264" marT="18264" marB="18264"/>
                </a:tc>
                <a:tc>
                  <a:txBody>
                    <a:bodyPr/>
                    <a:lstStyle/>
                    <a:p>
                      <a:pPr marL="0" marR="0" algn="ctr">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REVELAÇÃO</a:t>
                      </a:r>
                      <a:endParaRPr lang="en-US" sz="1800" b="1" kern="50">
                        <a:latin typeface="Arial" pitchFamily="34" charset="0"/>
                        <a:ea typeface="SimSun"/>
                        <a:cs typeface="Arial" pitchFamily="34" charset="0"/>
                      </a:endParaRPr>
                    </a:p>
                  </a:txBody>
                  <a:tcPr marL="18264" marR="18264" marT="18264" marB="18264"/>
                </a:tc>
              </a:tr>
              <a:tr h="612934">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1. Cristo volta nos ares sem sinal nenhum para o mundo. (I Tess. 4.17)</a:t>
                      </a:r>
                      <a:endParaRPr lang="en-US" sz="1800" b="1" kern="50" dirty="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 Cristo pisa no monte de Oliveiras com sinais para o mundo. (Zac. 14.3-4 e Mt. 24.29-30)</a:t>
                      </a:r>
                      <a:endParaRPr lang="en-US" sz="1800" b="1" kern="50">
                        <a:latin typeface="Arial" pitchFamily="34" charset="0"/>
                        <a:ea typeface="SimSun"/>
                        <a:cs typeface="Arial" pitchFamily="34" charset="0"/>
                      </a:endParaRPr>
                    </a:p>
                  </a:txBody>
                  <a:tcPr marL="18264" marR="18264" marT="18264" marB="18264"/>
                </a:tc>
              </a:tr>
              <a:tr h="1004190">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2. O propósito do arrebatamento é para ressuscitar os corpos dos crentes mortos e transladar os crentes vivos para Sua presença.  (I Cor. 15.51-52)</a:t>
                      </a:r>
                      <a:endParaRPr lang="en-US" sz="1800" b="1" kern="50" dirty="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2. O propósito da revelação é para julgar Israel e as nações e também para ressuscitar os mártires da Tribulação e os santos de Israel. (Mt. 25:31-46, Dan. 12:1-3)</a:t>
                      </a:r>
                      <a:endParaRPr lang="en-US" sz="1800" b="1" kern="50" dirty="0">
                        <a:latin typeface="Arial" pitchFamily="34" charset="0"/>
                        <a:ea typeface="SimSun"/>
                        <a:cs typeface="Arial" pitchFamily="34" charset="0"/>
                      </a:endParaRPr>
                    </a:p>
                  </a:txBody>
                  <a:tcPr marL="18264" marR="18264" marT="18264" marB="18264"/>
                </a:tc>
              </a:tr>
              <a:tr h="612934">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3. O arrebatamento é para julgar as obras dos salvos. (I Cor. 3:11-15, II Cor. 5:10, Rom. 14:10)</a:t>
                      </a:r>
                      <a:endParaRPr lang="en-US" sz="1800" b="1" kern="5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3. A revelação é para julgar a incredulidade dos perdidos. (Mt. 25:31-46)</a:t>
                      </a:r>
                      <a:endParaRPr lang="en-US" sz="1800" b="1" kern="50" dirty="0">
                        <a:latin typeface="Arial" pitchFamily="34" charset="0"/>
                        <a:ea typeface="SimSun"/>
                        <a:cs typeface="Arial" pitchFamily="34" charset="0"/>
                      </a:endParaRPr>
                    </a:p>
                  </a:txBody>
                  <a:tcPr marL="18264" marR="18264" marT="18264" marB="18264"/>
                </a:tc>
              </a:tr>
              <a:tr h="417306">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4. No arrebatamento o mundo não vê o Senhor. (I Tess. 4:13-17)</a:t>
                      </a:r>
                      <a:endParaRPr lang="en-US" sz="1800" b="1" kern="5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4. Na revelação todo olho o verá. (Apo. 1:7-8)</a:t>
                      </a:r>
                      <a:endParaRPr lang="en-US" sz="1800" b="1" kern="50" dirty="0">
                        <a:latin typeface="Arial" pitchFamily="34" charset="0"/>
                        <a:ea typeface="SimSun"/>
                        <a:cs typeface="Arial" pitchFamily="34" charset="0"/>
                      </a:endParaRPr>
                    </a:p>
                  </a:txBody>
                  <a:tcPr marL="18264" marR="18264" marT="18264" marB="18264"/>
                </a:tc>
              </a:tr>
              <a:tr h="612934">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5. No arrebatamento Cristo volta como Noivo para Sua noiva. (I Tess. 4:13-17, João 3:29, II Cor. 11:2, Apo. 19:6-8)</a:t>
                      </a:r>
                      <a:endParaRPr lang="en-US" sz="1800" b="1" kern="50" dirty="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5. Na revelação Cristo volta como Juiz e Rei da terra. (Mt. 25:31-46, Isa. 9:6-7, Isa. 11, Sal. 2)</a:t>
                      </a:r>
                      <a:endParaRPr lang="en-US" sz="1800" b="1" kern="50" dirty="0">
                        <a:latin typeface="Arial" pitchFamily="34" charset="0"/>
                        <a:ea typeface="SimSun"/>
                        <a:cs typeface="Arial" pitchFamily="34" charset="0"/>
                      </a:endParaRPr>
                    </a:p>
                  </a:txBody>
                  <a:tcPr marL="18264" marR="18264" marT="18264" marB="18264"/>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7615" y="208672"/>
            <a:ext cx="3664849"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A Revelação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graphicFrame>
        <p:nvGraphicFramePr>
          <p:cNvPr id="5" name="Table 4"/>
          <p:cNvGraphicFramePr>
            <a:graphicFrameLocks noGrp="1"/>
          </p:cNvGraphicFramePr>
          <p:nvPr/>
        </p:nvGraphicFramePr>
        <p:xfrm>
          <a:off x="251520" y="1397001"/>
          <a:ext cx="8640960" cy="4644816"/>
        </p:xfrm>
        <a:graphic>
          <a:graphicData uri="http://schemas.openxmlformats.org/drawingml/2006/table">
            <a:tbl>
              <a:tblPr>
                <a:tableStyleId>{5940675A-B579-460E-94D1-54222C63F5DA}</a:tableStyleId>
              </a:tblPr>
              <a:tblGrid>
                <a:gridCol w="4439393"/>
                <a:gridCol w="4201567"/>
              </a:tblGrid>
              <a:tr h="132168">
                <a:tc>
                  <a:txBody>
                    <a:bodyPr/>
                    <a:lstStyle/>
                    <a:p>
                      <a:pPr marL="0" marR="0" algn="ctr">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ARREBATAMENTO</a:t>
                      </a:r>
                      <a:endParaRPr lang="en-US" sz="1800" b="1" kern="50" dirty="0">
                        <a:latin typeface="Arial" pitchFamily="34" charset="0"/>
                        <a:ea typeface="SimSun"/>
                        <a:cs typeface="Arial" pitchFamily="34" charset="0"/>
                      </a:endParaRPr>
                    </a:p>
                  </a:txBody>
                  <a:tcPr marL="18264" marR="18264" marT="18264" marB="18264"/>
                </a:tc>
                <a:tc>
                  <a:txBody>
                    <a:bodyPr/>
                    <a:lstStyle/>
                    <a:p>
                      <a:pPr marL="0" marR="0" algn="ctr">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REVELAÇÃO</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6. No arrebatamento a Igreja é removida da terra. (I Tess. 4:13-18)</a:t>
                      </a:r>
                      <a:endParaRPr lang="en-US" sz="1800" b="1" kern="50" dirty="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6. Na revelação a Igreja volta à terra com Cristo. (Apo. 19:7-8, 12; Zac. 14:5)</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7. Logo após o arrebatamento terá início a tribulação. (II Tess. 2, Apo. 6-19)</a:t>
                      </a:r>
                      <a:endParaRPr lang="en-US" sz="1800" b="1" kern="50" dirty="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7. Logo após a revelação terá início o reino messiânico. (Mt. 25:31-34)</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8. Logo depois o arrebatamento o anticristo será revelado. (II Tess. 2:3-8)</a:t>
                      </a:r>
                      <a:endParaRPr lang="en-US" sz="1800" b="1" kern="5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8. Na revelação o anticristo será destruído. (II Tess. 2:8)</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9. No arrebatamento não há modificações na terra, isto é, com a criação. (I Tess. 4:13-18)</a:t>
                      </a:r>
                      <a:endParaRPr lang="en-US" sz="1800" b="1" kern="5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9. Na revelação há modificações com a criação. (Isa. 35:1-2, Zac. 14:4-5)</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10. No arrebatamento a nova aliança prometida à Israel não será feita. (I Tess. 4:13-18)</a:t>
                      </a:r>
                      <a:endParaRPr lang="en-US" sz="1800" b="1" kern="5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10. Na revelação a nova aliança entra em vigor. (Jer. 31:31-35)</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11. O arrebatamento precede o dia da ira de Deus. (Apo. 19:11-21)</a:t>
                      </a:r>
                      <a:endParaRPr lang="en-US" sz="1800" b="1" kern="5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11. A revelação segue o dia da ira de Deus. (Apo. 3:10)</a:t>
                      </a:r>
                      <a:endParaRPr lang="en-US" sz="1800" b="1" kern="50" dirty="0">
                        <a:latin typeface="Arial" pitchFamily="34" charset="0"/>
                        <a:ea typeface="SimSun"/>
                        <a:cs typeface="Arial" pitchFamily="34" charset="0"/>
                      </a:endParaRPr>
                    </a:p>
                  </a:txBody>
                  <a:tcPr marL="18264" marR="18264" marT="18264" marB="18264"/>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7615" y="208672"/>
            <a:ext cx="3664849"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A Revelação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graphicFrame>
        <p:nvGraphicFramePr>
          <p:cNvPr id="5" name="Table 4"/>
          <p:cNvGraphicFramePr>
            <a:graphicFrameLocks noGrp="1"/>
          </p:cNvGraphicFramePr>
          <p:nvPr/>
        </p:nvGraphicFramePr>
        <p:xfrm>
          <a:off x="251520" y="1397001"/>
          <a:ext cx="8640960" cy="4333968"/>
        </p:xfrm>
        <a:graphic>
          <a:graphicData uri="http://schemas.openxmlformats.org/drawingml/2006/table">
            <a:tbl>
              <a:tblPr>
                <a:tableStyleId>{5940675A-B579-460E-94D1-54222C63F5DA}</a:tableStyleId>
              </a:tblPr>
              <a:tblGrid>
                <a:gridCol w="4439393"/>
                <a:gridCol w="4201567"/>
              </a:tblGrid>
              <a:tr h="132168">
                <a:tc>
                  <a:txBody>
                    <a:bodyPr/>
                    <a:lstStyle/>
                    <a:p>
                      <a:pPr marL="0" marR="0" algn="ctr">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ARREBATAMENTO</a:t>
                      </a:r>
                      <a:endParaRPr lang="en-US" sz="1800" b="1" kern="50" dirty="0">
                        <a:latin typeface="Arial" pitchFamily="34" charset="0"/>
                        <a:ea typeface="SimSun"/>
                        <a:cs typeface="Arial" pitchFamily="34" charset="0"/>
                      </a:endParaRPr>
                    </a:p>
                  </a:txBody>
                  <a:tcPr marL="18264" marR="18264" marT="18264" marB="18264"/>
                </a:tc>
                <a:tc>
                  <a:txBody>
                    <a:bodyPr/>
                    <a:lstStyle/>
                    <a:p>
                      <a:pPr marL="0" marR="0" algn="ctr">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REVELAÇÃO</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12. A esperança da Igreja é ficar na presença do Senhor no céu. (I Tess. 4:17)</a:t>
                      </a:r>
                      <a:endParaRPr lang="en-US" sz="1800" b="1" kern="50" dirty="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12. A esperança de Israel é ter parte no Reino Messiânico na terra. (Jer. 33:14-15)</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13. O arrebatamento é ligado com o programa de Deus para a Igreja.</a:t>
                      </a:r>
                      <a:endParaRPr lang="en-US" sz="1800" b="1" kern="5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13. A revelação é ligada com o programa de Deus para Israel e as nações.</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14. No arrebatamento Cristo não recebe o seu trono. (I Tess. 4:13-18)</a:t>
                      </a:r>
                      <a:endParaRPr lang="en-US" sz="1800" b="1" kern="5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14. Na revelação Cristo receba o trono de Davi. (II Sam. 7:13-16, Lc. 1:31-33)</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15. O arrebatamento traz uma mensagem de esperança.</a:t>
                      </a:r>
                      <a:endParaRPr lang="en-US" sz="1800" b="1" kern="5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15. A revelação traz uma mensagem de julgamento.</a:t>
                      </a:r>
                      <a:endParaRPr lang="en-US" sz="1800" b="1" kern="50">
                        <a:latin typeface="Arial" pitchFamily="34" charset="0"/>
                        <a:ea typeface="SimSun"/>
                        <a:cs typeface="Arial" pitchFamily="34" charset="0"/>
                      </a:endParaRPr>
                    </a:p>
                  </a:txBody>
                  <a:tcPr marL="18264" marR="18264" marT="18264" marB="18264"/>
                </a:tc>
              </a:tr>
              <a:tr h="227807">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a:latin typeface="Arial" pitchFamily="34" charset="0"/>
                          <a:cs typeface="Arial" pitchFamily="34" charset="0"/>
                        </a:rPr>
                        <a:t>16. O arrebatamento foi um mistério, encontra-se somente no N. Testamento.</a:t>
                      </a:r>
                      <a:endParaRPr lang="en-US" sz="1800" b="1" kern="50">
                        <a:latin typeface="Arial" pitchFamily="34" charset="0"/>
                        <a:ea typeface="SimSun"/>
                        <a:cs typeface="Arial" pitchFamily="34" charset="0"/>
                      </a:endParaRPr>
                    </a:p>
                  </a:txBody>
                  <a:tcPr marL="18264" marR="18264" marT="18264" marB="18264"/>
                </a:tc>
                <a:tc>
                  <a:txBody>
                    <a:bodyPr/>
                    <a:lstStyle/>
                    <a:p>
                      <a:pPr marL="0" marR="0">
                        <a:spcBef>
                          <a:spcPts val="0"/>
                        </a:spcBef>
                        <a:spcAft>
                          <a:spcPts val="0"/>
                        </a:spcAft>
                        <a:tabLst>
                          <a:tab pos="-685800" algn="l"/>
                          <a:tab pos="-457200" algn="l"/>
                          <a:tab pos="0" algn="l"/>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800" b="1" kern="50" dirty="0">
                          <a:latin typeface="Arial" pitchFamily="34" charset="0"/>
                          <a:cs typeface="Arial" pitchFamily="34" charset="0"/>
                        </a:rPr>
                        <a:t>16. A revelação foi revelada em ambos o Velho Testamento e o N. Testamento.</a:t>
                      </a:r>
                      <a:endParaRPr lang="en-US" sz="1800" b="1" kern="50" dirty="0">
                        <a:latin typeface="Arial" pitchFamily="34" charset="0"/>
                        <a:ea typeface="SimSun"/>
                        <a:cs typeface="Arial" pitchFamily="34" charset="0"/>
                      </a:endParaRPr>
                    </a:p>
                  </a:txBody>
                  <a:tcPr marL="18264" marR="18264" marT="18264" marB="18264"/>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1052736"/>
          <a:ext cx="8640959" cy="5722074"/>
        </p:xfrm>
        <a:graphic>
          <a:graphicData uri="http://schemas.openxmlformats.org/drawingml/2006/table">
            <a:tbl>
              <a:tblPr/>
              <a:tblGrid>
                <a:gridCol w="1080120"/>
                <a:gridCol w="1152128"/>
                <a:gridCol w="1224136"/>
                <a:gridCol w="648072"/>
                <a:gridCol w="1224136"/>
                <a:gridCol w="936104"/>
                <a:gridCol w="720080"/>
                <a:gridCol w="648072"/>
                <a:gridCol w="1008111"/>
              </a:tblGrid>
              <a:tr h="148806">
                <a:tc rowSpan="2">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Introdução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Passado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Presente</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Futuro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Conclusão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223">
                <a:tc vMerge="1">
                  <a:txBody>
                    <a:bodyPr/>
                    <a:lstStyle/>
                    <a:p>
                      <a:endParaRPr lang="pt-BR"/>
                    </a:p>
                  </a:txBody>
                  <a:tcPr/>
                </a:tc>
                <a:tc>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Pessoa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Possessão</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 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O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Programa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r>
              <a:tr h="744028">
                <a:tc rowSpan="2">
                  <a:txBody>
                    <a:bodyPr/>
                    <a:lstStyle/>
                    <a:p>
                      <a:pPr marL="0" marR="0">
                        <a:lnSpc>
                          <a:spcPct val="115000"/>
                        </a:lnSpc>
                        <a:spcBef>
                          <a:spcPts val="0"/>
                        </a:spcBef>
                        <a:spcAft>
                          <a:spcPts val="0"/>
                        </a:spcAft>
                      </a:pPr>
                      <a:r>
                        <a:rPr lang="pt-BR" sz="1400" b="1">
                          <a:latin typeface="Calibri"/>
                          <a:ea typeface="Calibri"/>
                          <a:cs typeface="Times New Roman"/>
                        </a:rPr>
                        <a:t>A. Propósito</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B. Bênção</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C. Saudações</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D. Declaração</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pt-BR" sz="1400" b="1" dirty="0">
                          <a:latin typeface="Calibri"/>
                          <a:ea typeface="Calibri"/>
                          <a:cs typeface="Times New Roman"/>
                        </a:rPr>
                        <a:t>A. A Visão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As Palavras</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b="1" dirty="0">
                          <a:latin typeface="Calibri"/>
                          <a:ea typeface="Calibri"/>
                          <a:cs typeface="Times New Roman"/>
                        </a:rPr>
                        <a:t>As</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Sete</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Igrejas</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Igreja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Céu</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b="1" dirty="0">
                          <a:latin typeface="Calibri"/>
                          <a:ea typeface="Calibri"/>
                          <a:cs typeface="Times New Roman"/>
                        </a:rPr>
                        <a:t>A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Tribulação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na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Terra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dirty="0">
                          <a:latin typeface="Calibri"/>
                          <a:ea typeface="Calibri"/>
                          <a:cs typeface="Times New Roman"/>
                        </a:rPr>
                        <a: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Casamento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Céu</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dirty="0">
                          <a:latin typeface="Calibri"/>
                          <a:ea typeface="Calibri"/>
                          <a:cs typeface="Times New Roman"/>
                        </a:rPr>
                        <a: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Milênio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na</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Terra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Estado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Final</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Céu</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e</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Terra</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pt-BR" sz="1400" b="1" dirty="0">
                          <a:latin typeface="Calibri"/>
                          <a:ea typeface="Calibri"/>
                          <a:cs typeface="Times New Roman"/>
                        </a:rPr>
                        <a:t>A. Dedicação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Promessa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C. Convite</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D. Oração</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4473">
                <a:tc vMerge="1">
                  <a:txBody>
                    <a:bodyPr/>
                    <a:lstStyle/>
                    <a:p>
                      <a:endParaRPr lang="pt-BR"/>
                    </a:p>
                  </a:txBody>
                  <a:tcPr/>
                </a:tc>
                <a:tc vMerge="1">
                  <a:txBody>
                    <a:bodyPr/>
                    <a:lstStyle/>
                    <a:p>
                      <a:endParaRPr lang="pt-BR"/>
                    </a:p>
                  </a:txBody>
                  <a:tcPr/>
                </a:tc>
                <a:tc>
                  <a:txBody>
                    <a:bodyPr/>
                    <a:lstStyle/>
                    <a:p>
                      <a:pPr marL="0" marR="0">
                        <a:lnSpc>
                          <a:spcPct val="115000"/>
                        </a:lnSpc>
                        <a:spcBef>
                          <a:spcPts val="0"/>
                        </a:spcBef>
                        <a:spcAft>
                          <a:spcPts val="0"/>
                        </a:spcAft>
                      </a:pPr>
                      <a:r>
                        <a:rPr lang="pt-BR" sz="1400" b="1" dirty="0">
                          <a:latin typeface="Calibri"/>
                          <a:ea typeface="Calibri"/>
                          <a:cs typeface="Times New Roman"/>
                        </a:rPr>
                        <a:t>A. Éfeso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a:t>
                      </a:r>
                      <a:r>
                        <a:rPr lang="pt-BR" sz="1400" b="1" dirty="0" err="1">
                          <a:latin typeface="Calibri"/>
                          <a:ea typeface="Calibri"/>
                          <a:cs typeface="Times New Roman"/>
                        </a:rPr>
                        <a:t>Esmirna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C. </a:t>
                      </a:r>
                      <a:r>
                        <a:rPr lang="pt-BR" sz="1400" b="1" dirty="0" err="1">
                          <a:latin typeface="Calibri"/>
                          <a:ea typeface="Calibri"/>
                          <a:cs typeface="Times New Roman"/>
                        </a:rPr>
                        <a:t>Pérgamo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D. </a:t>
                      </a:r>
                      <a:r>
                        <a:rPr lang="pt-BR" sz="1400" b="1" dirty="0" err="1">
                          <a:latin typeface="Calibri"/>
                          <a:ea typeface="Calibri"/>
                          <a:cs typeface="Times New Roman"/>
                        </a:rPr>
                        <a:t>Tiatira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E. </a:t>
                      </a:r>
                      <a:r>
                        <a:rPr lang="pt-BR" sz="1400" b="1" dirty="0" err="1">
                          <a:latin typeface="Calibri"/>
                          <a:ea typeface="Calibri"/>
                          <a:cs typeface="Times New Roman"/>
                        </a:rPr>
                        <a:t>Sardes</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F. Filadélfia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G. </a:t>
                      </a:r>
                      <a:r>
                        <a:rPr lang="pt-BR" sz="1400" b="1" dirty="0" err="1">
                          <a:latin typeface="Calibri"/>
                          <a:ea typeface="Calibri"/>
                          <a:cs typeface="Times New Roman"/>
                        </a:rPr>
                        <a:t>Laodicéia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a:txBody>
                    <a:bodyPr/>
                    <a:lstStyle/>
                    <a:p>
                      <a:pPr marL="0" marR="0" algn="ctr">
                        <a:lnSpc>
                          <a:spcPct val="115000"/>
                        </a:lnSpc>
                        <a:spcBef>
                          <a:spcPts val="0"/>
                        </a:spcBef>
                        <a:spcAft>
                          <a:spcPts val="0"/>
                        </a:spcAft>
                      </a:pPr>
                      <a:r>
                        <a:rPr lang="pt-BR" sz="1400" b="1" dirty="0">
                          <a:solidFill>
                            <a:schemeClr val="accent2">
                              <a:lumMod val="50000"/>
                            </a:schemeClr>
                          </a:solidFill>
                          <a:latin typeface="Calibri"/>
                          <a:ea typeface="Calibri"/>
                          <a:cs typeface="Times New Roman"/>
                        </a:rPr>
                        <a:t>Selos </a:t>
                      </a:r>
                      <a:r>
                        <a:rPr lang="pt-BR" sz="1400" b="1" dirty="0" smtClean="0">
                          <a:solidFill>
                            <a:schemeClr val="accent6">
                              <a:lumMod val="75000"/>
                            </a:schemeClr>
                          </a:solidFill>
                          <a:latin typeface="Calibri"/>
                          <a:ea typeface="Calibri"/>
                          <a:cs typeface="Times New Roman"/>
                        </a:rPr>
                        <a:t>Trombetas </a:t>
                      </a:r>
                      <a:r>
                        <a:rPr lang="pt-BR" sz="1400" b="1" dirty="0" smtClean="0">
                          <a:solidFill>
                            <a:srgbClr val="00B050"/>
                          </a:solidFill>
                          <a:latin typeface="Calibri"/>
                          <a:ea typeface="Calibri"/>
                          <a:cs typeface="Times New Roman"/>
                        </a:rPr>
                        <a:t>Salvas</a:t>
                      </a: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en-US" sz="1400" dirty="0">
                        <a:solidFill>
                          <a:srgbClr val="00B050"/>
                        </a:solidFill>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06">
                <a:tc>
                  <a:txBody>
                    <a:bodyPr/>
                    <a:lstStyle/>
                    <a:p>
                      <a:pPr marL="0" marR="0" algn="ctr">
                        <a:lnSpc>
                          <a:spcPct val="115000"/>
                        </a:lnSpc>
                        <a:spcBef>
                          <a:spcPts val="0"/>
                        </a:spcBef>
                        <a:spcAft>
                          <a:spcPts val="0"/>
                        </a:spcAft>
                      </a:pPr>
                      <a:r>
                        <a:rPr lang="pt-BR" sz="800" b="1" dirty="0">
                          <a:latin typeface="Calibri"/>
                          <a:ea typeface="Calibri"/>
                          <a:cs typeface="Times New Roman"/>
                        </a:rPr>
                        <a:t>1:1-8</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1:9-20</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2-3</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4-5</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6-18</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19</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20</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21:1-22:5</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22:6-21</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098952" y="208672"/>
            <a:ext cx="6922151" cy="923330"/>
          </a:xfrm>
          <a:prstGeom prst="rect">
            <a:avLst/>
          </a:prstGeom>
          <a:noFill/>
        </p:spPr>
        <p:txBody>
          <a:bodyPr wrap="none" lIns="91440" tIns="45720" rIns="91440" bIns="45720">
            <a:spAutoFit/>
          </a:bodyPr>
          <a:lstStyle/>
          <a:p>
            <a:pPr algn="ctr"/>
            <a:r>
              <a:rPr lang="pt-BR" sz="5400" b="1" cap="none" spc="0" dirty="0" smtClean="0">
                <a:ln w="1905"/>
                <a:solidFill>
                  <a:schemeClr val="accent6">
                    <a:lumMod val="75000"/>
                  </a:schemeClr>
                </a:solidFill>
                <a:effectLst>
                  <a:innerShdw blurRad="69850" dist="43180" dir="5400000">
                    <a:srgbClr val="000000">
                      <a:alpha val="65000"/>
                    </a:srgbClr>
                  </a:innerShdw>
                </a:effectLst>
              </a:rPr>
              <a:t>TABELA de APOCALIPSE</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7" name="Rounded Rectangle 6"/>
          <p:cNvSpPr/>
          <p:nvPr/>
        </p:nvSpPr>
        <p:spPr>
          <a:xfrm>
            <a:off x="3707904" y="1052736"/>
            <a:ext cx="4176464" cy="1368152"/>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ounded Rectangle 7"/>
          <p:cNvSpPr/>
          <p:nvPr/>
        </p:nvSpPr>
        <p:spPr>
          <a:xfrm>
            <a:off x="6588224" y="2451884"/>
            <a:ext cx="648072" cy="434412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ounded Rectangle 8"/>
          <p:cNvSpPr/>
          <p:nvPr/>
        </p:nvSpPr>
        <p:spPr>
          <a:xfrm>
            <a:off x="5554598" y="2420888"/>
            <a:ext cx="1080120" cy="439061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268760"/>
            <a:ext cx="8568952" cy="5832648"/>
          </a:xfrm>
        </p:spPr>
        <p:txBody>
          <a:bodyPr>
            <a:noAutofit/>
          </a:bodyPr>
          <a:lstStyle/>
          <a:p>
            <a:pPr marL="342900" marR="0" lvl="0" indent="-342900" algn="just" hangingPunct="0">
              <a:spcBef>
                <a:spcPts val="0"/>
              </a:spcBef>
              <a:spcAft>
                <a:spcPts val="0"/>
              </a:spcAft>
              <a:buFont typeface="+mj-lt"/>
              <a:buAutoNum type="alphaUcPeriod" startAt="4"/>
              <a:tabLst>
                <a:tab pos="514350" algn="l"/>
                <a:tab pos="6286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429250" algn="l"/>
                <a:tab pos="5886450" algn="l"/>
                <a:tab pos="6343650" algn="l"/>
                <a:tab pos="6800850" algn="l"/>
                <a:tab pos="7258050" algn="l"/>
                <a:tab pos="7715250" algn="l"/>
                <a:tab pos="8172450" algn="l"/>
                <a:tab pos="8629650" algn="l"/>
                <a:tab pos="9086850" algn="l"/>
                <a:tab pos="9544050" algn="l"/>
              </a:tabLst>
            </a:pPr>
            <a:r>
              <a:rPr lang="pt-BR" sz="1900" kern="50" dirty="0" smtClean="0">
                <a:solidFill>
                  <a:srgbClr val="000000"/>
                </a:solidFill>
                <a:ea typeface="Times New Roman"/>
              </a:rPr>
              <a:t>O Milênio (20)</a:t>
            </a:r>
            <a:endParaRPr lang="en-US" sz="1900" kern="50" dirty="0" smtClean="0">
              <a:ea typeface="Times New Roman"/>
            </a:endParaRPr>
          </a:p>
          <a:p>
            <a:pPr algn="just" hangingPunct="0">
              <a:spcBef>
                <a:spcPts val="0"/>
              </a:spcBef>
              <a:tabLst>
                <a:tab pos="-685800" algn="l"/>
                <a:tab pos="-457200" algn="l"/>
                <a:tab pos="0" algn="l"/>
                <a:tab pos="285750" algn="l"/>
                <a:tab pos="514350" algn="l"/>
                <a:tab pos="74295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400800" algn="l"/>
                <a:tab pos="6858000" algn="l"/>
                <a:tab pos="7315200" algn="l"/>
              </a:tabLst>
            </a:pPr>
            <a:r>
              <a:rPr lang="pt-BR" sz="1900" kern="50" dirty="0" smtClean="0">
                <a:solidFill>
                  <a:srgbClr val="000000"/>
                </a:solidFill>
                <a:ea typeface="Times New Roman"/>
              </a:rPr>
              <a:t> </a:t>
            </a:r>
            <a:endParaRPr lang="en-US" sz="1900" kern="50" dirty="0" smtClean="0">
              <a:ea typeface="Times New Roman"/>
            </a:endParaRPr>
          </a:p>
          <a:p>
            <a:pPr marL="685800" marR="0" indent="-228600" algn="just" hangingPunct="0">
              <a:spcBef>
                <a:spcPts val="0"/>
              </a:spcBef>
              <a:spcAft>
                <a:spcPts val="0"/>
              </a:spcAft>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sz="1900" kern="50" dirty="0" smtClean="0">
                <a:solidFill>
                  <a:srgbClr val="000000"/>
                </a:solidFill>
                <a:ea typeface="Times New Roman"/>
              </a:rPr>
              <a:t>1.  Satanás Amarrado Por Mil Anos (20:1-3)</a:t>
            </a:r>
            <a:endParaRPr lang="en-US" sz="1900" kern="50" dirty="0" smtClean="0">
              <a:ea typeface="Times New Roman"/>
            </a:endParaRPr>
          </a:p>
          <a:p>
            <a:pPr marL="685800" marR="0" indent="-228600" algn="just" hangingPunct="0">
              <a:spcBef>
                <a:spcPts val="0"/>
              </a:spcBef>
              <a:spcAft>
                <a:spcPts val="0"/>
              </a:spcAft>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sz="1900" kern="50" dirty="0" smtClean="0">
                <a:solidFill>
                  <a:srgbClr val="000000"/>
                </a:solidFill>
                <a:ea typeface="Times New Roman"/>
              </a:rPr>
              <a:t>2.  Os Santos Reinarão Com Cristo Por Mil Anos (20:4-6)</a:t>
            </a:r>
            <a:endParaRPr lang="en-US" sz="1900" kern="50" dirty="0" smtClean="0">
              <a:ea typeface="Times New Roman"/>
            </a:endParaRPr>
          </a:p>
          <a:p>
            <a:pPr marL="685800" marR="0" indent="-228600" algn="just" hangingPunct="0">
              <a:spcBef>
                <a:spcPts val="0"/>
              </a:spcBef>
              <a:spcAft>
                <a:spcPts val="0"/>
              </a:spcAft>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sz="1900" kern="50" dirty="0" smtClean="0">
                <a:solidFill>
                  <a:srgbClr val="000000"/>
                </a:solidFill>
                <a:ea typeface="Times New Roman"/>
              </a:rPr>
              <a:t>3.  Satanás Solto (20:7-9)</a:t>
            </a:r>
            <a:endParaRPr lang="en-US" sz="1900" kern="50" dirty="0" smtClean="0">
              <a:ea typeface="Times New Roman"/>
            </a:endParaRPr>
          </a:p>
          <a:p>
            <a:pPr marL="685800" marR="0" indent="-228600" algn="just" hangingPunct="0">
              <a:spcBef>
                <a:spcPts val="0"/>
              </a:spcBef>
              <a:spcAft>
                <a:spcPts val="0"/>
              </a:spcAft>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sz="1900" kern="50" dirty="0" smtClean="0">
                <a:solidFill>
                  <a:srgbClr val="000000"/>
                </a:solidFill>
                <a:ea typeface="Times New Roman"/>
              </a:rPr>
              <a:t>4.  Satanás Vencido (20:10)</a:t>
            </a:r>
            <a:endParaRPr lang="en-US" sz="1900" kern="50" dirty="0" smtClean="0">
              <a:ea typeface="Times New Roman"/>
            </a:endParaRPr>
          </a:p>
          <a:p>
            <a:pPr marL="685800" marR="0" indent="-228600" algn="just" hangingPunct="0">
              <a:spcBef>
                <a:spcPts val="0"/>
              </a:spcBef>
              <a:spcAft>
                <a:spcPts val="0"/>
              </a:spcAft>
              <a:tabLst>
                <a:tab pos="742950" algn="l"/>
                <a:tab pos="857250" algn="l"/>
                <a:tab pos="1085850" algn="l"/>
                <a:tab pos="1314450" algn="l"/>
                <a:tab pos="1543050" algn="l"/>
                <a:tab pos="1771650" algn="l"/>
                <a:tab pos="2000250" algn="l"/>
                <a:tab pos="2228850" algn="l"/>
                <a:tab pos="2457450" algn="l"/>
                <a:tab pos="2686050" algn="l"/>
                <a:tab pos="2914650" algn="l"/>
                <a:tab pos="3143250" algn="l"/>
                <a:tab pos="3371850" algn="l"/>
                <a:tab pos="3600450" algn="l"/>
                <a:tab pos="3829050" algn="l"/>
                <a:tab pos="4057650" algn="l"/>
                <a:tab pos="4286250" algn="l"/>
                <a:tab pos="4514850" algn="l"/>
                <a:tab pos="4743450" algn="l"/>
                <a:tab pos="4972050" algn="l"/>
                <a:tab pos="5200650" algn="l"/>
                <a:tab pos="5657850" algn="l"/>
                <a:tab pos="6115050" algn="l"/>
                <a:tab pos="6572250" algn="l"/>
                <a:tab pos="7029450" algn="l"/>
                <a:tab pos="7486650" algn="l"/>
                <a:tab pos="7943850" algn="l"/>
                <a:tab pos="8401050" algn="l"/>
                <a:tab pos="8858250" algn="l"/>
                <a:tab pos="9315450" algn="l"/>
                <a:tab pos="9772650" algn="l"/>
                <a:tab pos="10229850" algn="l"/>
              </a:tabLst>
            </a:pPr>
            <a:r>
              <a:rPr lang="pt-BR" sz="1900" kern="50" dirty="0" smtClean="0">
                <a:solidFill>
                  <a:srgbClr val="000000"/>
                </a:solidFill>
                <a:ea typeface="Times New Roman"/>
              </a:rPr>
              <a:t>5.  O Trono Branco (20:11-15)</a:t>
            </a:r>
            <a:r>
              <a:rPr lang="en-US" sz="1900" kern="50" dirty="0" smtClean="0">
                <a:ea typeface="Times New Roman"/>
              </a:rPr>
              <a:t> </a:t>
            </a:r>
            <a:endParaRPr lang="pt-BR" sz="1900" dirty="0"/>
          </a:p>
        </p:txBody>
      </p:sp>
      <p:sp>
        <p:nvSpPr>
          <p:cNvPr id="5" name="Title 1"/>
          <p:cNvSpPr>
            <a:spLocks noGrp="1"/>
          </p:cNvSpPr>
          <p:nvPr>
            <p:ph type="title"/>
          </p:nvPr>
        </p:nvSpPr>
        <p:spPr>
          <a:xfrm>
            <a:off x="457200" y="274638"/>
            <a:ext cx="8229600" cy="1143000"/>
          </a:xfrm>
        </p:spPr>
        <p:txBody>
          <a:bodyPr>
            <a:normAutofit/>
          </a:bodyPr>
          <a:lstStyle/>
          <a:p>
            <a:r>
              <a:rPr lang="pt-BR" dirty="0" smtClean="0"/>
              <a:t>O Esboço</a:t>
            </a:r>
            <a:endParaRPr lang="pt-B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706" y="208672"/>
            <a:ext cx="790665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Resumo das Coisas </a:t>
            </a:r>
            <a:r>
              <a:rPr lang="pt-BR" sz="5400" b="1" dirty="0" smtClean="0">
                <a:ln w="1905"/>
                <a:solidFill>
                  <a:schemeClr val="accent6">
                    <a:lumMod val="75000"/>
                  </a:schemeClr>
                </a:solidFill>
                <a:effectLst>
                  <a:innerShdw blurRad="69850" dist="43180" dir="5400000">
                    <a:srgbClr val="000000">
                      <a:alpha val="65000"/>
                    </a:srgbClr>
                  </a:innerShdw>
                </a:effectLst>
              </a:rPr>
              <a:t>Futuras</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grpSp>
        <p:nvGrpSpPr>
          <p:cNvPr id="2" name="Group 3"/>
          <p:cNvGrpSpPr/>
          <p:nvPr/>
        </p:nvGrpSpPr>
        <p:grpSpPr>
          <a:xfrm>
            <a:off x="184994" y="1412776"/>
            <a:ext cx="8748464" cy="2520280"/>
            <a:chOff x="395536" y="44624"/>
            <a:chExt cx="8748464" cy="2520280"/>
          </a:xfrm>
        </p:grpSpPr>
        <p:sp>
          <p:nvSpPr>
            <p:cNvPr id="7" name="Rectangle 6"/>
            <p:cNvSpPr/>
            <p:nvPr/>
          </p:nvSpPr>
          <p:spPr>
            <a:xfrm>
              <a:off x="395536" y="44624"/>
              <a:ext cx="8748464" cy="252028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Group 44"/>
            <p:cNvGrpSpPr/>
            <p:nvPr/>
          </p:nvGrpSpPr>
          <p:grpSpPr>
            <a:xfrm>
              <a:off x="563935" y="188640"/>
              <a:ext cx="8395220" cy="2160240"/>
              <a:chOff x="563935" y="188640"/>
              <a:chExt cx="8395220" cy="2160240"/>
            </a:xfrm>
          </p:grpSpPr>
          <p:cxnSp>
            <p:nvCxnSpPr>
              <p:cNvPr id="9" name="Straight Connector 8"/>
              <p:cNvCxnSpPr/>
              <p:nvPr/>
            </p:nvCxnSpPr>
            <p:spPr>
              <a:xfrm>
                <a:off x="683568" y="1882924"/>
                <a:ext cx="8064896" cy="0"/>
              </a:xfrm>
              <a:prstGeom prst="line">
                <a:avLst/>
              </a:prstGeom>
              <a:ln w="38100">
                <a:noFill/>
              </a:ln>
            </p:spPr>
            <p:style>
              <a:lnRef idx="1">
                <a:schemeClr val="accent1"/>
              </a:lnRef>
              <a:fillRef idx="0">
                <a:schemeClr val="accent1"/>
              </a:fillRef>
              <a:effectRef idx="0">
                <a:schemeClr val="accent1"/>
              </a:effectRef>
              <a:fontRef idx="minor">
                <a:schemeClr val="tx1"/>
              </a:fontRef>
            </p:style>
          </p:cxnSp>
          <p:pic>
            <p:nvPicPr>
              <p:cNvPr id="10" name="Picture 2" descr="http://upload.wikimedia.org/wikipedia/commons/4/49/Latin_cross_gold.png"/>
              <p:cNvPicPr>
                <a:picLocks noChangeAspect="1" noChangeArrowheads="1"/>
              </p:cNvPicPr>
              <p:nvPr/>
            </p:nvPicPr>
            <p:blipFill>
              <a:blip r:embed="rId2" cstate="print"/>
              <a:srcRect/>
              <a:stretch>
                <a:fillRect/>
              </a:stretch>
            </p:blipFill>
            <p:spPr bwMode="auto">
              <a:xfrm>
                <a:off x="580564" y="1152679"/>
                <a:ext cx="595135" cy="746542"/>
              </a:xfrm>
              <a:prstGeom prst="rect">
                <a:avLst/>
              </a:prstGeom>
              <a:noFill/>
              <a:ln>
                <a:noFill/>
              </a:ln>
            </p:spPr>
          </p:pic>
          <p:pic>
            <p:nvPicPr>
              <p:cNvPr id="11" name="Picture 10" descr="Índice.jpg"/>
              <p:cNvPicPr>
                <a:picLocks noChangeAspect="1"/>
              </p:cNvPicPr>
              <p:nvPr/>
            </p:nvPicPr>
            <p:blipFill>
              <a:blip r:embed="rId3" cstate="print"/>
              <a:stretch>
                <a:fillRect/>
              </a:stretch>
            </p:blipFill>
            <p:spPr>
              <a:xfrm>
                <a:off x="2059593" y="1146215"/>
                <a:ext cx="725810" cy="703526"/>
              </a:xfrm>
              <a:prstGeom prst="rect">
                <a:avLst/>
              </a:prstGeom>
              <a:ln>
                <a:noFill/>
              </a:ln>
            </p:spPr>
          </p:pic>
          <p:pic>
            <p:nvPicPr>
              <p:cNvPr id="12" name="Picture 11" descr="novo_ceu_nova_terra.jpg"/>
              <p:cNvPicPr>
                <a:picLocks noChangeAspect="1"/>
              </p:cNvPicPr>
              <p:nvPr/>
            </p:nvPicPr>
            <p:blipFill>
              <a:blip r:embed="rId4" cstate="print"/>
              <a:stretch>
                <a:fillRect/>
              </a:stretch>
            </p:blipFill>
            <p:spPr>
              <a:xfrm>
                <a:off x="8099410" y="1382956"/>
                <a:ext cx="648072" cy="486054"/>
              </a:xfrm>
              <a:prstGeom prst="rect">
                <a:avLst/>
              </a:prstGeom>
              <a:ln>
                <a:noFill/>
              </a:ln>
            </p:spPr>
          </p:pic>
          <p:pic>
            <p:nvPicPr>
              <p:cNvPr id="13" name="Picture 12" descr="Untitled.png"/>
              <p:cNvPicPr>
                <a:picLocks noChangeAspect="1"/>
              </p:cNvPicPr>
              <p:nvPr/>
            </p:nvPicPr>
            <p:blipFill>
              <a:blip r:embed="rId5" cstate="print"/>
              <a:stretch>
                <a:fillRect/>
              </a:stretch>
            </p:blipFill>
            <p:spPr>
              <a:xfrm>
                <a:off x="7740750" y="1480699"/>
                <a:ext cx="325734" cy="387143"/>
              </a:xfrm>
              <a:prstGeom prst="rect">
                <a:avLst/>
              </a:prstGeom>
              <a:ln>
                <a:noFill/>
              </a:ln>
            </p:spPr>
          </p:pic>
          <p:pic>
            <p:nvPicPr>
              <p:cNvPr id="14" name="Picture 13" descr="Milênio.png"/>
              <p:cNvPicPr>
                <a:picLocks noChangeAspect="1"/>
              </p:cNvPicPr>
              <p:nvPr/>
            </p:nvPicPr>
            <p:blipFill>
              <a:blip r:embed="rId6" cstate="print"/>
              <a:stretch>
                <a:fillRect/>
              </a:stretch>
            </p:blipFill>
            <p:spPr>
              <a:xfrm>
                <a:off x="6319242" y="1187491"/>
                <a:ext cx="1396727" cy="674476"/>
              </a:xfrm>
              <a:prstGeom prst="rect">
                <a:avLst/>
              </a:prstGeom>
              <a:ln>
                <a:noFill/>
              </a:ln>
            </p:spPr>
          </p:pic>
          <p:grpSp>
            <p:nvGrpSpPr>
              <p:cNvPr id="5" name="Group 18"/>
              <p:cNvGrpSpPr/>
              <p:nvPr/>
            </p:nvGrpSpPr>
            <p:grpSpPr>
              <a:xfrm>
                <a:off x="3738490" y="946820"/>
                <a:ext cx="2976824" cy="1296144"/>
                <a:chOff x="4788887" y="2488362"/>
                <a:chExt cx="3671545" cy="1512168"/>
              </a:xfrm>
            </p:grpSpPr>
            <p:pic>
              <p:nvPicPr>
                <p:cNvPr id="26" name="Picture 25" descr="tribulacao.jpg"/>
                <p:cNvPicPr>
                  <a:picLocks noChangeAspect="1"/>
                </p:cNvPicPr>
                <p:nvPr/>
              </p:nvPicPr>
              <p:blipFill>
                <a:blip r:embed="rId7" cstate="print">
                  <a:clrChange>
                    <a:clrFrom>
                      <a:srgbClr val="FFFFFF"/>
                    </a:clrFrom>
                    <a:clrTo>
                      <a:srgbClr val="FFFFFF">
                        <a:alpha val="0"/>
                      </a:srgbClr>
                    </a:clrTo>
                  </a:clrChange>
                </a:blip>
                <a:stretch>
                  <a:fillRect/>
                </a:stretch>
              </p:blipFill>
              <p:spPr>
                <a:xfrm>
                  <a:off x="4788887" y="2488362"/>
                  <a:ext cx="3671545" cy="1512168"/>
                </a:xfrm>
                <a:prstGeom prst="rect">
                  <a:avLst/>
                </a:prstGeom>
                <a:ln>
                  <a:noFill/>
                </a:ln>
              </p:spPr>
            </p:pic>
            <p:sp>
              <p:nvSpPr>
                <p:cNvPr id="27" name="TextBox 26"/>
                <p:cNvSpPr txBox="1"/>
                <p:nvPr/>
              </p:nvSpPr>
              <p:spPr>
                <a:xfrm>
                  <a:off x="5410582" y="2863900"/>
                  <a:ext cx="2592288" cy="319725"/>
                </a:xfrm>
                <a:prstGeom prst="rect">
                  <a:avLst/>
                </a:prstGeom>
                <a:noFill/>
                <a:ln>
                  <a:noFill/>
                </a:ln>
              </p:spPr>
              <p:txBody>
                <a:bodyPr wrap="square" rtlCol="0">
                  <a:spAutoFit/>
                </a:bodyPr>
                <a:lstStyle/>
                <a:p>
                  <a:pPr algn="ctr"/>
                  <a:r>
                    <a:rPr lang="pt-BR" sz="1400" b="1" dirty="0" smtClean="0"/>
                    <a:t>Selos Trombetas Taças</a:t>
                  </a:r>
                  <a:endParaRPr lang="pt-BR" sz="1400" b="1" dirty="0"/>
                </a:p>
              </p:txBody>
            </p:sp>
          </p:grpSp>
          <p:sp>
            <p:nvSpPr>
              <p:cNvPr id="16" name="TextBox 15"/>
              <p:cNvSpPr txBox="1"/>
              <p:nvPr/>
            </p:nvSpPr>
            <p:spPr>
              <a:xfrm>
                <a:off x="7436321" y="1933382"/>
                <a:ext cx="936104" cy="415498"/>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1050" dirty="0" smtClean="0">
                    <a:latin typeface="Arial Black" pitchFamily="34" charset="0"/>
                  </a:rPr>
                  <a:t>TRONO BRANCO</a:t>
                </a:r>
                <a:endParaRPr lang="pt-BR" sz="1050" dirty="0">
                  <a:latin typeface="Arial Black" pitchFamily="34" charset="0"/>
                </a:endParaRPr>
              </a:p>
            </p:txBody>
          </p:sp>
          <p:sp>
            <p:nvSpPr>
              <p:cNvPr id="17" name="TextBox 16"/>
              <p:cNvSpPr txBox="1"/>
              <p:nvPr/>
            </p:nvSpPr>
            <p:spPr>
              <a:xfrm>
                <a:off x="6366867" y="774229"/>
                <a:ext cx="1277094" cy="369332"/>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dirty="0" smtClean="0">
                    <a:latin typeface="Arial Black" pitchFamily="34" charset="0"/>
                  </a:rPr>
                  <a:t>MILÊNIO</a:t>
                </a:r>
                <a:endParaRPr lang="pt-BR" dirty="0">
                  <a:latin typeface="Arial Black" pitchFamily="34" charset="0"/>
                </a:endParaRPr>
              </a:p>
            </p:txBody>
          </p:sp>
          <p:sp>
            <p:nvSpPr>
              <p:cNvPr id="18" name="TextBox 17"/>
              <p:cNvSpPr txBox="1"/>
              <p:nvPr/>
            </p:nvSpPr>
            <p:spPr>
              <a:xfrm>
                <a:off x="4388743" y="2012082"/>
                <a:ext cx="1711424" cy="307777"/>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1400" dirty="0" smtClean="0">
                    <a:latin typeface="Arial Black" pitchFamily="34" charset="0"/>
                  </a:rPr>
                  <a:t>TRIBULAÇÃO</a:t>
                </a:r>
                <a:endParaRPr lang="pt-BR" sz="1400" dirty="0">
                  <a:latin typeface="Arial Black" pitchFamily="34" charset="0"/>
                </a:endParaRPr>
              </a:p>
            </p:txBody>
          </p:sp>
          <p:sp>
            <p:nvSpPr>
              <p:cNvPr id="19" name="TextBox 18"/>
              <p:cNvSpPr txBox="1"/>
              <p:nvPr/>
            </p:nvSpPr>
            <p:spPr>
              <a:xfrm>
                <a:off x="7879035" y="831379"/>
                <a:ext cx="1080120" cy="415498"/>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1050" dirty="0" smtClean="0">
                    <a:latin typeface="Arial Black" pitchFamily="34" charset="0"/>
                  </a:rPr>
                  <a:t>Novo Céus e Terra</a:t>
                </a:r>
                <a:endParaRPr lang="pt-BR" sz="1050" dirty="0">
                  <a:latin typeface="Arial Black" pitchFamily="34" charset="0"/>
                </a:endParaRPr>
              </a:p>
            </p:txBody>
          </p:sp>
          <p:sp>
            <p:nvSpPr>
              <p:cNvPr id="20" name="TextBox 19"/>
              <p:cNvSpPr txBox="1"/>
              <p:nvPr/>
            </p:nvSpPr>
            <p:spPr>
              <a:xfrm>
                <a:off x="1748830" y="971203"/>
                <a:ext cx="1368152" cy="276999"/>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1200" dirty="0" smtClean="0">
                    <a:latin typeface="Arial Black" pitchFamily="34" charset="0"/>
                  </a:rPr>
                  <a:t>IGREJA</a:t>
                </a:r>
                <a:endParaRPr lang="pt-BR" sz="1200" dirty="0">
                  <a:latin typeface="Arial Black" pitchFamily="34" charset="0"/>
                </a:endParaRPr>
              </a:p>
            </p:txBody>
          </p:sp>
          <p:sp>
            <p:nvSpPr>
              <p:cNvPr id="21" name="TextBox 20"/>
              <p:cNvSpPr txBox="1"/>
              <p:nvPr/>
            </p:nvSpPr>
            <p:spPr>
              <a:xfrm>
                <a:off x="563935" y="1916832"/>
                <a:ext cx="648072" cy="253916"/>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1050" dirty="0" smtClean="0">
                    <a:latin typeface="Arial Black" pitchFamily="34" charset="0"/>
                  </a:rPr>
                  <a:t>CRUZ</a:t>
                </a:r>
                <a:endParaRPr lang="pt-BR" sz="1050" dirty="0">
                  <a:latin typeface="Arial Black" pitchFamily="34" charset="0"/>
                </a:endParaRPr>
              </a:p>
            </p:txBody>
          </p:sp>
          <p:sp>
            <p:nvSpPr>
              <p:cNvPr id="22" name="TextBox 21"/>
              <p:cNvSpPr txBox="1"/>
              <p:nvPr/>
            </p:nvSpPr>
            <p:spPr>
              <a:xfrm>
                <a:off x="3438922" y="908720"/>
                <a:ext cx="1401188" cy="338554"/>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1400" b="1" dirty="0" smtClean="0"/>
                  <a:t>Arrebatamento</a:t>
                </a:r>
                <a:r>
                  <a:rPr lang="pt-BR" sz="1600" b="1" dirty="0" smtClean="0"/>
                  <a:t>  </a:t>
                </a:r>
                <a:endParaRPr lang="pt-BR" sz="1600" dirty="0"/>
              </a:p>
            </p:txBody>
          </p:sp>
          <p:cxnSp>
            <p:nvCxnSpPr>
              <p:cNvPr id="23" name="Straight Connector 22"/>
              <p:cNvCxnSpPr/>
              <p:nvPr/>
            </p:nvCxnSpPr>
            <p:spPr>
              <a:xfrm>
                <a:off x="6294859" y="1234852"/>
                <a:ext cx="0" cy="216024"/>
              </a:xfrm>
              <a:prstGeom prst="line">
                <a:avLst/>
              </a:prstGeom>
              <a:ln w="34925">
                <a:no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263505" y="942628"/>
                <a:ext cx="1050891" cy="307777"/>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1400" b="1" dirty="0" smtClean="0"/>
                  <a:t> Revelação</a:t>
                </a:r>
                <a:endParaRPr lang="pt-BR" sz="1400" dirty="0"/>
              </a:p>
            </p:txBody>
          </p:sp>
          <p:sp>
            <p:nvSpPr>
              <p:cNvPr id="25" name="TextBox 24"/>
              <p:cNvSpPr txBox="1"/>
              <p:nvPr/>
            </p:nvSpPr>
            <p:spPr>
              <a:xfrm>
                <a:off x="1619672" y="188640"/>
                <a:ext cx="6264696" cy="369332"/>
              </a:xfrm>
              <a:prstGeom prst="rect">
                <a:avLst/>
              </a:prstGeom>
              <a:noFill/>
              <a:ln>
                <a:noFill/>
              </a:ln>
            </p:spPr>
            <p:txBody>
              <a:bodyPr wrap="square" rtlCol="0">
                <a:spAutoFit/>
              </a:bodyPr>
              <a:lstStyle/>
              <a:p>
                <a:pPr algn="ctr"/>
                <a:r>
                  <a:rPr lang="pt-BR" dirty="0" smtClean="0">
                    <a:latin typeface="Arial Black" pitchFamily="34" charset="0"/>
                  </a:rPr>
                  <a:t>EVENTOS PRINCIPAIS DO FUTURO</a:t>
                </a:r>
                <a:endParaRPr lang="pt-BR" dirty="0">
                  <a:latin typeface="Arial Black" pitchFamily="34" charset="0"/>
                </a:endParaRPr>
              </a:p>
            </p:txBody>
          </p:sp>
        </p:grpSp>
      </p:grpSp>
      <p:sp>
        <p:nvSpPr>
          <p:cNvPr id="30" name="Rectangle 29"/>
          <p:cNvSpPr/>
          <p:nvPr/>
        </p:nvSpPr>
        <p:spPr>
          <a:xfrm>
            <a:off x="6084168" y="2173868"/>
            <a:ext cx="1368152" cy="36004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28" name="Group 32"/>
          <p:cNvGrpSpPr/>
          <p:nvPr/>
        </p:nvGrpSpPr>
        <p:grpSpPr>
          <a:xfrm>
            <a:off x="2812812" y="4143598"/>
            <a:ext cx="3512894" cy="2453754"/>
            <a:chOff x="1547664" y="4984710"/>
            <a:chExt cx="2232248" cy="1436688"/>
          </a:xfrm>
        </p:grpSpPr>
        <p:pic>
          <p:nvPicPr>
            <p:cNvPr id="29" name="Picture 28" descr="Milênio.png"/>
            <p:cNvPicPr>
              <a:picLocks noChangeAspect="1"/>
            </p:cNvPicPr>
            <p:nvPr/>
          </p:nvPicPr>
          <p:blipFill>
            <a:blip r:embed="rId6" cstate="print"/>
            <a:stretch>
              <a:fillRect/>
            </a:stretch>
          </p:blipFill>
          <p:spPr>
            <a:xfrm>
              <a:off x="1547664" y="5013176"/>
              <a:ext cx="2232248" cy="890500"/>
            </a:xfrm>
            <a:prstGeom prst="rect">
              <a:avLst/>
            </a:prstGeom>
            <a:ln>
              <a:solidFill>
                <a:schemeClr val="tx1"/>
              </a:solidFill>
            </a:ln>
          </p:spPr>
        </p:pic>
        <p:sp>
          <p:nvSpPr>
            <p:cNvPr id="31" name="TextBox 30"/>
            <p:cNvSpPr txBox="1"/>
            <p:nvPr/>
          </p:nvSpPr>
          <p:spPr>
            <a:xfrm>
              <a:off x="1619672" y="6021288"/>
              <a:ext cx="2088232" cy="40011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2000" dirty="0">
                  <a:solidFill>
                    <a:prstClr val="black"/>
                  </a:solidFill>
                  <a:latin typeface="Arial Black" pitchFamily="34" charset="0"/>
                </a:rPr>
                <a:t>MILÊNIO</a:t>
              </a:r>
            </a:p>
          </p:txBody>
        </p:sp>
        <p:sp>
          <p:nvSpPr>
            <p:cNvPr id="32" name="TextBox 31"/>
            <p:cNvSpPr txBox="1"/>
            <p:nvPr/>
          </p:nvSpPr>
          <p:spPr>
            <a:xfrm>
              <a:off x="1907704" y="4984710"/>
              <a:ext cx="1505540" cy="369332"/>
            </a:xfrm>
            <a:prstGeom prst="rect">
              <a:avLst/>
            </a:prstGeom>
            <a:noFill/>
          </p:spPr>
          <p:txBody>
            <a:bodyPr wrap="none" rtlCol="0">
              <a:spAutoFit/>
            </a:bodyPr>
            <a:lstStyle/>
            <a:p>
              <a:r>
                <a:rPr lang="pt-BR" dirty="0">
                  <a:solidFill>
                    <a:prstClr val="white"/>
                  </a:solidFill>
                  <a:effectLst>
                    <a:outerShdw blurRad="38100" dist="38100" dir="2700000" algn="tl">
                      <a:srgbClr val="000000">
                        <a:alpha val="43137"/>
                      </a:srgbClr>
                    </a:outerShdw>
                  </a:effectLst>
                  <a:latin typeface="Arial Black" pitchFamily="34" charset="0"/>
                </a:rPr>
                <a:t>1000 Anos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en-US" b="1" baseline="30000" dirty="0" smtClean="0"/>
              <a:t> </a:t>
            </a:r>
            <a:r>
              <a:rPr lang="pt-BR" b="1" baseline="30000" dirty="0" smtClean="0"/>
              <a:t>1 </a:t>
            </a:r>
            <a:r>
              <a:rPr lang="pt-BR" b="1" dirty="0" smtClean="0"/>
              <a:t>E VI descer do céu um anjo, que tinha a chave do abismo, e uma grande cadeia na sua mão.</a:t>
            </a:r>
            <a:r>
              <a:rPr lang="pt-BR" b="1" baseline="30000" dirty="0" smtClean="0"/>
              <a:t> 2 </a:t>
            </a:r>
            <a:r>
              <a:rPr lang="pt-BR" b="1" dirty="0" smtClean="0"/>
              <a:t>Ele prendeu o dragão, a antiga serpente, que é o Diabo e Satanás, e amarrou-o por mil anos.</a:t>
            </a:r>
            <a:r>
              <a:rPr lang="pt-BR" b="1" baseline="30000" dirty="0" smtClean="0"/>
              <a:t> 3 </a:t>
            </a:r>
            <a:r>
              <a:rPr lang="pt-BR" b="1" dirty="0" smtClean="0"/>
              <a:t>E lançou-o no abismo, e ali o encerrou, e pôs selo sobre ele, para que não mais engane as nações, até que os mil anos se acabem. E depois importa que seja solto por um pouco de tempo.</a:t>
            </a:r>
            <a:r>
              <a:rPr lang="en-US" b="1" dirty="0" smtClean="0"/>
              <a:t> </a:t>
            </a:r>
          </a:p>
          <a:p>
            <a:endParaRPr lang="en-US" b="1" dirty="0" smtClean="0"/>
          </a:p>
          <a:p>
            <a:r>
              <a:rPr lang="pt-BR" b="1" dirty="0" smtClean="0"/>
              <a:t>Satanás é preso durante o milênio para não enganar as nações mais. No fim será solto  por um pouco de tempo.</a:t>
            </a:r>
            <a:endParaRPr lang="pt-BR" dirty="0"/>
          </a:p>
        </p:txBody>
      </p:sp>
      <p:sp>
        <p:nvSpPr>
          <p:cNvPr id="5" name="Rectangle 4"/>
          <p:cNvSpPr/>
          <p:nvPr/>
        </p:nvSpPr>
        <p:spPr>
          <a:xfrm>
            <a:off x="144016" y="116632"/>
            <a:ext cx="8892480" cy="1261884"/>
          </a:xfrm>
          <a:prstGeom prst="rect">
            <a:avLst/>
          </a:prstGeom>
          <a:solidFill>
            <a:srgbClr val="FFC000"/>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Milênio (20)</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1) Satanás Amarrado Por Mil Anos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412776"/>
            <a:ext cx="7344816" cy="4525963"/>
          </a:xfrm>
        </p:spPr>
        <p:txBody>
          <a:bodyPr>
            <a:noAutofit/>
          </a:bodyPr>
          <a:lstStyle/>
          <a:p>
            <a:r>
              <a:rPr lang="pt-BR" b="1" baseline="30000" dirty="0" smtClean="0"/>
              <a:t> </a:t>
            </a:r>
            <a:r>
              <a:rPr lang="pt-BR" b="1" i="1" baseline="30000" dirty="0" smtClean="0"/>
              <a:t>4 </a:t>
            </a:r>
            <a:r>
              <a:rPr lang="pt-BR" b="1" i="1" dirty="0" smtClean="0"/>
              <a:t>E vi tronos; e assentaram-se sobre eles, e foi-lhes dado o poder de julgar; e vi as almas daqueles que foram degolados pelo testemunho de Jesus, e pela palavra de Deus, e que não adoraram a besta, nem a sua imagem, e não receberam o sinal em suas testas nem em suas mãos; e viveram, e reinaram com Cristo durante mil anos.</a:t>
            </a:r>
            <a:r>
              <a:rPr lang="pt-BR" b="1" i="1" baseline="30000" dirty="0" smtClean="0"/>
              <a:t> </a:t>
            </a:r>
          </a:p>
          <a:p>
            <a:endParaRPr lang="pt-BR" b="1" baseline="30000" dirty="0" smtClean="0"/>
          </a:p>
          <a:p>
            <a:pPr algn="ctr"/>
            <a:r>
              <a:rPr lang="pt-BR" b="1" dirty="0" smtClean="0"/>
              <a:t>Parece que </a:t>
            </a:r>
            <a:r>
              <a:rPr lang="pt-BR" b="1" dirty="0" smtClean="0"/>
              <a:t>todas </a:t>
            </a:r>
            <a:r>
              <a:rPr lang="pt-BR" b="1" dirty="0" smtClean="0"/>
              <a:t>as pessoas com corpos glorificados reinarão com Cristo durante o Milênio. </a:t>
            </a:r>
            <a:endParaRPr lang="pt-BR" dirty="0"/>
          </a:p>
        </p:txBody>
      </p:sp>
      <p:sp>
        <p:nvSpPr>
          <p:cNvPr id="5" name="Rectangle 4"/>
          <p:cNvSpPr/>
          <p:nvPr/>
        </p:nvSpPr>
        <p:spPr>
          <a:xfrm>
            <a:off x="144016" y="274003"/>
            <a:ext cx="8892480" cy="1138773"/>
          </a:xfrm>
          <a:prstGeom prst="rect">
            <a:avLst/>
          </a:prstGeom>
          <a:solidFill>
            <a:srgbClr val="FFC000"/>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Milênio (20)</a:t>
            </a:r>
          </a:p>
          <a:p>
            <a:pPr algn="ctr"/>
            <a:r>
              <a:rPr lang="pt-BR" sz="3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2</a:t>
            </a:r>
            <a:r>
              <a:rPr lang="pt-BR" sz="3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Os Santos Reinarão Com Cristo Por Mil Anos (20:4-6)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412776"/>
            <a:ext cx="7344816" cy="4525963"/>
          </a:xfrm>
        </p:spPr>
        <p:txBody>
          <a:bodyPr>
            <a:noAutofit/>
          </a:bodyPr>
          <a:lstStyle/>
          <a:p>
            <a:r>
              <a:rPr lang="pt-BR" b="1" i="1" baseline="30000" dirty="0" smtClean="0"/>
              <a:t>5 </a:t>
            </a:r>
            <a:r>
              <a:rPr lang="pt-BR" b="1" i="1" dirty="0" smtClean="0"/>
              <a:t>Mas os outros mortos não reviveram, até que os mil anos se acabaram. Esta é a primeira ressurreição. </a:t>
            </a:r>
            <a:r>
              <a:rPr lang="pt-BR" b="1" i="1" baseline="30000" dirty="0" smtClean="0"/>
              <a:t>6 </a:t>
            </a:r>
            <a:r>
              <a:rPr lang="pt-BR" b="1" i="1" dirty="0" smtClean="0"/>
              <a:t>Bem-aventurado e santo aquele que tem parte na primeira ressurreição; sobre estes não tem poder a segunda morte; mas serão sacerdotes de Deus e de Cristo, e reinarão com ele mil anos.</a:t>
            </a:r>
            <a:r>
              <a:rPr lang="en-US" b="1" i="1" dirty="0" smtClean="0"/>
              <a:t> </a:t>
            </a:r>
          </a:p>
          <a:p>
            <a:endParaRPr lang="en-US" b="1" dirty="0" smtClean="0"/>
          </a:p>
          <a:p>
            <a:r>
              <a:rPr lang="pt-BR" b="1" dirty="0" smtClean="0"/>
              <a:t>Primeira ressurreição fala de todos os salvos, e tem pelo menos </a:t>
            </a:r>
            <a:r>
              <a:rPr lang="pt-BR" b="1" dirty="0" smtClean="0"/>
              <a:t>duas </a:t>
            </a:r>
            <a:r>
              <a:rPr lang="pt-BR" b="1" dirty="0" smtClean="0"/>
              <a:t>etapas: na Arrebatamento (Igreja) e na Revelação (Israel).</a:t>
            </a:r>
            <a:endParaRPr lang="pt-BR" dirty="0"/>
          </a:p>
        </p:txBody>
      </p:sp>
      <p:sp>
        <p:nvSpPr>
          <p:cNvPr id="5" name="Rectangle 4"/>
          <p:cNvSpPr/>
          <p:nvPr/>
        </p:nvSpPr>
        <p:spPr>
          <a:xfrm>
            <a:off x="144016" y="274003"/>
            <a:ext cx="8892480" cy="1138773"/>
          </a:xfrm>
          <a:prstGeom prst="rect">
            <a:avLst/>
          </a:prstGeom>
          <a:solidFill>
            <a:srgbClr val="FFC000"/>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Milênio (20)</a:t>
            </a:r>
          </a:p>
          <a:p>
            <a:pPr algn="ctr"/>
            <a:r>
              <a:rPr lang="pt-BR" sz="30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2</a:t>
            </a:r>
            <a:r>
              <a:rPr lang="pt-BR" sz="30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Os Santos Reinarão Com Cristo Por Mil Anos (20:4-6)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algn="ctr"/>
            <a:r>
              <a:rPr lang="pt-BR" b="1" dirty="0" smtClean="0"/>
              <a:t>O Seu Caráter Literal:  </a:t>
            </a:r>
          </a:p>
          <a:p>
            <a:pPr algn="ctr"/>
            <a:endParaRPr lang="pt-BR" b="1" dirty="0" smtClean="0"/>
          </a:p>
          <a:p>
            <a:pPr algn="ctr"/>
            <a:r>
              <a:rPr lang="pt-BR" b="1" dirty="0" smtClean="0"/>
              <a:t>Apocalipse, um livro que revela e não esconde, ensina plenamente que haverá um reino literal de Cristo na terra por mil anos.  Também um "milênio" é necessário, não principalmente por causa deste trecho, mas pela necessidade de cumprir os concertos e as profecias do Velho Testamento. </a:t>
            </a:r>
          </a:p>
          <a:p>
            <a:pPr algn="ctr"/>
            <a:r>
              <a:rPr lang="pt-BR" b="1" dirty="0" smtClean="0"/>
              <a:t>  </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pt-BR" b="1" i="1" baseline="30000" dirty="0" smtClean="0"/>
              <a:t>1 </a:t>
            </a:r>
            <a:r>
              <a:rPr lang="pt-BR" b="1" i="1" dirty="0" smtClean="0"/>
              <a:t>E, depois destas coisas ouvi no céu uma grande voz de uma grande multidão, que dizia: </a:t>
            </a:r>
            <a:r>
              <a:rPr lang="pt-BR" b="1" i="1" u="sng" dirty="0" smtClean="0"/>
              <a:t>Aleluia!</a:t>
            </a:r>
            <a:r>
              <a:rPr lang="pt-BR" b="1" i="1" dirty="0" smtClean="0"/>
              <a:t> A salvação, e a glória, e a honra, e o poder pertencem ao Senhor nosso Deus;</a:t>
            </a:r>
            <a:r>
              <a:rPr lang="pt-BR" b="1" i="1" baseline="30000" dirty="0" smtClean="0"/>
              <a:t>  2</a:t>
            </a:r>
            <a:r>
              <a:rPr lang="pt-BR" b="1" i="1" dirty="0" smtClean="0"/>
              <a:t>Porque verdadeiros e justos são os seus juízos, pois julgou a grande prostituta, que havia corrompido a terra com a sua fornicação, e das mãos dela vingou o sangue dos seus servos.</a:t>
            </a:r>
          </a:p>
          <a:p>
            <a:endParaRPr lang="pt-BR" b="1" i="1" dirty="0" smtClean="0"/>
          </a:p>
          <a:p>
            <a:r>
              <a:rPr lang="pt-BR" b="1" dirty="0" smtClean="0"/>
              <a:t>Primeira Aleluia: A visão da Tribulação já passou. Agora há muita alegria no Céu por causa da vitória sobre a prostituta.</a:t>
            </a:r>
            <a:r>
              <a:rPr lang="pt-BR" b="1" baseline="30000" dirty="0" smtClean="0"/>
              <a:t> </a:t>
            </a:r>
            <a:r>
              <a:rPr lang="en-US" b="1" baseline="30000" dirty="0" smtClean="0"/>
              <a:t> </a:t>
            </a:r>
          </a:p>
          <a:p>
            <a:endParaRPr lang="en-US" b="1" i="1" baseline="30000" dirty="0" smtClean="0"/>
          </a:p>
          <a:p>
            <a:endParaRPr lang="pt-BR" i="1"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Casamento do Cordeiro </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1) As Quatro Aleluias (19:1-6)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algn="ctr"/>
            <a:r>
              <a:rPr lang="pt-BR" b="1" dirty="0" smtClean="0"/>
              <a:t>O Seu Caráter Terrestre:</a:t>
            </a:r>
          </a:p>
          <a:p>
            <a:pPr algn="ctr"/>
            <a:r>
              <a:rPr lang="pt-BR" b="1" dirty="0" smtClean="0"/>
              <a:t>O reino será estabelecido sobre esta terra segundo os versículos seguintes:</a:t>
            </a:r>
          </a:p>
          <a:p>
            <a:r>
              <a:rPr lang="pt-BR" b="1" dirty="0" smtClean="0"/>
              <a:t> </a:t>
            </a:r>
          </a:p>
          <a:p>
            <a:r>
              <a:rPr lang="pt-BR" sz="2000" b="1" dirty="0" smtClean="0"/>
              <a:t>Salmo 2:8, "</a:t>
            </a:r>
            <a:r>
              <a:rPr lang="pt-BR" sz="2000" b="1" i="1" dirty="0" smtClean="0"/>
              <a:t>Pede-me, e eu te darei os gentios por herança, e OS FINS DA TERRA por tua possessão</a:t>
            </a:r>
            <a:r>
              <a:rPr lang="pt-BR" sz="2000" b="1" dirty="0" smtClean="0"/>
              <a:t>”.</a:t>
            </a:r>
          </a:p>
          <a:p>
            <a:r>
              <a:rPr lang="pt-BR" sz="2000" b="1" dirty="0" smtClean="0"/>
              <a:t>Salmo 72:8, "</a:t>
            </a:r>
            <a:r>
              <a:rPr lang="pt-BR" sz="2000" b="1" i="1" dirty="0" smtClean="0"/>
              <a:t>Dominará de mar a mar, e desde o rio até ás EXTREMIDADES DA TERRA</a:t>
            </a:r>
            <a:r>
              <a:rPr lang="pt-BR" sz="2000" b="1" dirty="0" smtClean="0"/>
              <a:t>”. </a:t>
            </a:r>
          </a:p>
          <a:p>
            <a:r>
              <a:rPr lang="pt-BR" sz="2000" b="1" dirty="0" smtClean="0"/>
              <a:t>Isaías 11:9, "...</a:t>
            </a:r>
            <a:r>
              <a:rPr lang="pt-BR" sz="2000" b="1" i="1" dirty="0" smtClean="0"/>
              <a:t>porque  A TERRA  se encherá do conhecimento do Senhor como as águas cobrem o mar</a:t>
            </a:r>
            <a:r>
              <a:rPr lang="pt-BR" sz="2000" b="1" dirty="0" smtClean="0"/>
              <a:t>”.</a:t>
            </a:r>
          </a:p>
          <a:p>
            <a:r>
              <a:rPr lang="pt-BR" sz="2000" b="1" dirty="0" smtClean="0"/>
              <a:t>Isaías 42:4, "</a:t>
            </a:r>
            <a:r>
              <a:rPr lang="pt-BR" sz="2000" b="1" i="1" dirty="0" smtClean="0"/>
              <a:t>Não faltará, nem será quebrantado, até que ponha NA TERRA o juízo; e as ilhas aguardarão a sua lei</a:t>
            </a:r>
            <a:r>
              <a:rPr lang="pt-BR" sz="2000" b="1" dirty="0" smtClean="0"/>
              <a:t>”.</a:t>
            </a:r>
          </a:p>
          <a:p>
            <a:r>
              <a:rPr lang="pt-BR" sz="2000" b="1" dirty="0" smtClean="0"/>
              <a:t>Jeremias 23:5, "</a:t>
            </a:r>
            <a:r>
              <a:rPr lang="pt-BR" sz="2000" b="1" i="1" dirty="0" smtClean="0"/>
              <a:t>Eis que vêm dias, diz o Senhor, em que levantarei a Davi um Renovo justo; e, sendo rei, reinará, e agirá sabiamente, e praticará o juízo e a justiça NA TERRA</a:t>
            </a:r>
            <a:r>
              <a:rPr lang="pt-BR" sz="2000" b="1" dirty="0" smtClean="0"/>
              <a:t>”.</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ssolv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ssolv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dissolv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algn="ctr"/>
            <a:r>
              <a:rPr lang="pt-BR" b="1" dirty="0" smtClean="0"/>
              <a:t>O Seu Caráter Terrestre:</a:t>
            </a:r>
          </a:p>
          <a:p>
            <a:pPr algn="ctr"/>
            <a:r>
              <a:rPr lang="pt-BR" b="1" dirty="0" smtClean="0"/>
              <a:t>O reino será estabelecido sobre esta terra segundo os versículos seguintes:</a:t>
            </a:r>
          </a:p>
          <a:p>
            <a:r>
              <a:rPr lang="pt-BR" b="1" dirty="0" smtClean="0"/>
              <a:t> </a:t>
            </a:r>
          </a:p>
          <a:p>
            <a:r>
              <a:rPr lang="pt-BR" sz="2000" b="1" dirty="0" smtClean="0"/>
              <a:t>Daniel 2:35, "...</a:t>
            </a:r>
            <a:r>
              <a:rPr lang="pt-BR" sz="2000" b="1" i="1" dirty="0" smtClean="0"/>
              <a:t>mas a pedra, que feriu a estátua, se tornou grande monte; e encheu TODA A TERRA</a:t>
            </a:r>
            <a:r>
              <a:rPr lang="pt-BR" sz="2000" b="1" dirty="0" smtClean="0"/>
              <a:t>”.</a:t>
            </a:r>
          </a:p>
          <a:p>
            <a:r>
              <a:rPr lang="pt-BR" sz="2000" b="1" dirty="0" smtClean="0"/>
              <a:t>Zacarias 9:10, "...</a:t>
            </a:r>
            <a:r>
              <a:rPr lang="pt-BR" sz="2000" b="1" i="1" dirty="0" smtClean="0"/>
              <a:t>o seu domínio se estenderá de mar a mar,  e  desde o rio até às EXTREMIDADES DA TERRA</a:t>
            </a:r>
            <a:r>
              <a:rPr lang="pt-BR" sz="2000" b="1" dirty="0" smtClean="0"/>
              <a:t>”.</a:t>
            </a:r>
          </a:p>
          <a:p>
            <a:r>
              <a:rPr lang="pt-BR" sz="2000" b="1" dirty="0" smtClean="0"/>
              <a:t>Zacarias 14:9, "</a:t>
            </a:r>
            <a:r>
              <a:rPr lang="pt-BR" sz="2000" b="1" i="1" dirty="0" smtClean="0"/>
              <a:t>E o Senhor será rei sobre TODA A TERRA</a:t>
            </a:r>
            <a:r>
              <a:rPr lang="pt-BR" sz="2000" b="1" dirty="0" smtClean="0"/>
              <a:t>...”.</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lvl="3" algn="ctr"/>
            <a:r>
              <a:rPr lang="pt-BR" b="1" dirty="0" smtClean="0"/>
              <a:t>O Povo do Milênio</a:t>
            </a:r>
          </a:p>
          <a:p>
            <a:pPr lvl="3"/>
            <a:r>
              <a:rPr lang="pt-BR" b="1" dirty="0" smtClean="0"/>
              <a:t> </a:t>
            </a:r>
          </a:p>
          <a:p>
            <a:pPr marL="357188" lvl="3" indent="-357188">
              <a:buFont typeface="Wingdings" pitchFamily="2" charset="2"/>
              <a:buChar char="Ø"/>
            </a:pPr>
            <a:r>
              <a:rPr lang="pt-BR" b="1" dirty="0" smtClean="0"/>
              <a:t>No começo do Milênio, todo mundo será salvo (Isa. 1:19-31; Jer. 25:27-33, 30:23-24, Eze. 20:33-38; Dan. 7:18,22,27; Zac. 13:8-9; Mal. 3:2-6, 18; Mt. 13:24-30, 36-43, 47-50, 25:311-46; Apo. 19:11-21).  </a:t>
            </a:r>
          </a:p>
          <a:p>
            <a:pPr marL="357188" lvl="3" indent="-357188">
              <a:buFont typeface="Wingdings" pitchFamily="2" charset="2"/>
              <a:buChar char="Ø"/>
            </a:pPr>
            <a:r>
              <a:rPr lang="pt-BR" b="1" dirty="0" smtClean="0"/>
              <a:t>Durante o Milênio crianças nascerão dos Gentios e Judeus (Isa. 65:20; Eze. 47:22).  </a:t>
            </a:r>
          </a:p>
          <a:p>
            <a:pPr marL="357188" lvl="3" indent="-357188">
              <a:buFont typeface="Wingdings" pitchFamily="2" charset="2"/>
              <a:buChar char="Ø"/>
            </a:pPr>
            <a:r>
              <a:rPr lang="pt-BR" b="1" dirty="0" smtClean="0"/>
              <a:t>Algumas delas não aceitarão Cristo como Rei e Salvador.  Então terá pessoas perdidas no Milênio  (Isa. 65:20, 66:20-24; Zac. 14:16-18; Apo. 20:7-9). </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lvl="3" algn="ctr"/>
            <a:r>
              <a:rPr lang="pt-BR" b="1" dirty="0" smtClean="0"/>
              <a:t>O Povo do Milênio</a:t>
            </a:r>
          </a:p>
          <a:p>
            <a:pPr lvl="3"/>
            <a:r>
              <a:rPr lang="pt-BR" sz="1200" b="1" dirty="0" smtClean="0"/>
              <a:t> </a:t>
            </a:r>
          </a:p>
          <a:p>
            <a:pPr lvl="3"/>
            <a:r>
              <a:rPr lang="pt-BR" b="1" dirty="0" smtClean="0"/>
              <a:t>Terá três grupos de pessoas na terra durante o Milênio:</a:t>
            </a:r>
          </a:p>
          <a:p>
            <a:pPr lvl="3"/>
            <a:r>
              <a:rPr lang="pt-BR" sz="1200" b="1" dirty="0" smtClean="0"/>
              <a:t> </a:t>
            </a:r>
          </a:p>
          <a:p>
            <a:pPr lvl="3" algn="ctr"/>
            <a:r>
              <a:rPr lang="pt-BR" b="1" dirty="0" smtClean="0"/>
              <a:t>Os Judeus - Testificarão</a:t>
            </a:r>
          </a:p>
          <a:p>
            <a:pPr lvl="3"/>
            <a:r>
              <a:rPr lang="pt-BR" sz="1200" b="1" dirty="0" smtClean="0"/>
              <a:t> </a:t>
            </a:r>
          </a:p>
          <a:p>
            <a:pPr marL="357188" lvl="3" indent="-357188">
              <a:buFont typeface="Wingdings" pitchFamily="2" charset="2"/>
              <a:buChar char="Ø"/>
            </a:pPr>
            <a:r>
              <a:rPr lang="pt-BR" b="1" dirty="0" smtClean="0"/>
              <a:t>Serão Os Testemunhos de Deus (Isa. 44:1, 49:6, 52:9-10, 61:6, 62:2, 66:18-19; Jer. 16:19-21; Zac. 8:20-23).</a:t>
            </a:r>
          </a:p>
          <a:p>
            <a:pPr marL="357188" lvl="3" indent="-357188">
              <a:buFont typeface="Wingdings" pitchFamily="2" charset="2"/>
              <a:buChar char="Ø"/>
            </a:pPr>
            <a:r>
              <a:rPr lang="pt-BR" b="1" dirty="0" smtClean="0"/>
              <a:t> Serão Regenerados (Isa. 1:25-27, 4:34; Jer. 23:6, 24:7, 31:33-34; Eze. 11:19-20, 36:24-28, </a:t>
            </a:r>
            <a:r>
              <a:rPr lang="pt-BR" b="1" dirty="0" err="1" smtClean="0"/>
              <a:t>Miq</a:t>
            </a:r>
            <a:r>
              <a:rPr lang="pt-BR" b="1" dirty="0" smtClean="0"/>
              <a:t>. 7:18-20).</a:t>
            </a:r>
          </a:p>
          <a:p>
            <a:pPr marL="357188" lvl="3" indent="-357188">
              <a:buFont typeface="Wingdings" pitchFamily="2" charset="2"/>
              <a:buChar char="Ø"/>
            </a:pPr>
            <a:r>
              <a:rPr lang="pt-BR" b="1" dirty="0" smtClean="0"/>
              <a:t> Serão Ajuntados (Isa. 11:12, 27:12, 43:5-6, 24:6; Eze. 20:43, 28:25-26, 36:24, 37:21-22; Amos 9:14-15; </a:t>
            </a:r>
            <a:r>
              <a:rPr lang="pt-BR" b="1" dirty="0" err="1" smtClean="0"/>
              <a:t>Miq</a:t>
            </a:r>
            <a:r>
              <a:rPr lang="pt-BR" b="1" dirty="0" smtClean="0"/>
              <a:t>. 4:6-8, Mt. 24:30-31).</a:t>
            </a:r>
          </a:p>
          <a:p>
            <a:pPr marL="357188" lvl="3" indent="-357188">
              <a:buFont typeface="Wingdings" pitchFamily="2" charset="2"/>
              <a:buChar char="Ø"/>
            </a:pPr>
            <a:r>
              <a:rPr lang="pt-BR" b="1" dirty="0" smtClean="0"/>
              <a:t> Serão Exaltados (Isa. 60:14-17, 61:6-7; Zac. 2:5).</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lvl="3" algn="ctr"/>
            <a:r>
              <a:rPr lang="pt-BR" b="1" dirty="0" smtClean="0"/>
              <a:t>O Povo do Milênio</a:t>
            </a:r>
          </a:p>
          <a:p>
            <a:pPr lvl="3"/>
            <a:r>
              <a:rPr lang="pt-BR" sz="1200" b="1" dirty="0" smtClean="0"/>
              <a:t> </a:t>
            </a:r>
          </a:p>
          <a:p>
            <a:pPr lvl="3"/>
            <a:r>
              <a:rPr lang="pt-BR" b="1" dirty="0" smtClean="0"/>
              <a:t>Terá três grupos de pessoas na terra durante o Milênio:</a:t>
            </a:r>
          </a:p>
          <a:p>
            <a:pPr lvl="3"/>
            <a:r>
              <a:rPr lang="pt-BR" sz="1200" b="1" dirty="0" smtClean="0"/>
              <a:t> </a:t>
            </a:r>
          </a:p>
          <a:p>
            <a:pPr lvl="3" algn="ctr"/>
            <a:r>
              <a:rPr lang="pt-BR" b="1" dirty="0" smtClean="0"/>
              <a:t>Os Gentios - Servirão</a:t>
            </a:r>
          </a:p>
          <a:p>
            <a:pPr lvl="3"/>
            <a:r>
              <a:rPr lang="pt-BR" sz="1200" b="1" dirty="0" smtClean="0"/>
              <a:t> </a:t>
            </a:r>
          </a:p>
          <a:p>
            <a:pPr marL="357188" lvl="3" indent="-357188">
              <a:buFont typeface="Wingdings" pitchFamily="2" charset="2"/>
              <a:buChar char="Ø"/>
            </a:pPr>
            <a:r>
              <a:rPr lang="pt-BR" b="1" dirty="0" smtClean="0"/>
              <a:t>Serão Os Servos de Israel (Isa. 49:22-23, 60:1-14, 61:5).</a:t>
            </a:r>
          </a:p>
          <a:p>
            <a:pPr marL="357188" lvl="3" indent="-357188">
              <a:buFont typeface="Wingdings" pitchFamily="2" charset="2"/>
              <a:buChar char="Ø"/>
            </a:pPr>
            <a:r>
              <a:rPr lang="pt-BR" b="1" dirty="0" smtClean="0"/>
              <a:t> Serão Regenerados (Sal. 86:9; Isa. 60:1-5; Jer. 3:17, 16:19-21; Eze. 38:23; </a:t>
            </a:r>
            <a:r>
              <a:rPr lang="pt-BR" b="1" dirty="0" err="1" smtClean="0"/>
              <a:t>Miq</a:t>
            </a:r>
            <a:r>
              <a:rPr lang="pt-BR" b="1" dirty="0" smtClean="0"/>
              <a:t>. 4:2).</a:t>
            </a:r>
          </a:p>
          <a:p>
            <a:pPr marL="357188" lvl="3" indent="-357188">
              <a:buFont typeface="Wingdings" pitchFamily="2" charset="2"/>
              <a:buChar char="Ø"/>
            </a:pPr>
            <a:r>
              <a:rPr lang="pt-BR" b="1" dirty="0" smtClean="0"/>
              <a:t> Estarão Em Submissão À Deus (Dan. 7:13-14, Sof. 2:11; </a:t>
            </a:r>
            <a:r>
              <a:rPr lang="pt-BR" b="1" dirty="0" err="1" smtClean="0"/>
              <a:t>Miq</a:t>
            </a:r>
            <a:r>
              <a:rPr lang="pt-BR" b="1" dirty="0" smtClean="0"/>
              <a:t>. 7:16-17, Zac. 8:20-23, 14:16-19). </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dissolv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lvl="3" algn="ctr"/>
            <a:r>
              <a:rPr lang="pt-BR" b="1" dirty="0" smtClean="0"/>
              <a:t>O Povo do Milênio</a:t>
            </a:r>
          </a:p>
          <a:p>
            <a:pPr lvl="3"/>
            <a:r>
              <a:rPr lang="pt-BR" sz="1200" b="1" dirty="0" smtClean="0"/>
              <a:t> </a:t>
            </a:r>
          </a:p>
          <a:p>
            <a:pPr lvl="3"/>
            <a:r>
              <a:rPr lang="pt-BR" b="1" dirty="0" smtClean="0"/>
              <a:t>Terá três grupos de pessoas na terra durante o Milênio:</a:t>
            </a:r>
          </a:p>
          <a:p>
            <a:pPr lvl="3"/>
            <a:r>
              <a:rPr lang="pt-BR" sz="1200" b="1" dirty="0" smtClean="0"/>
              <a:t> </a:t>
            </a:r>
          </a:p>
          <a:p>
            <a:pPr lvl="3" algn="ctr"/>
            <a:r>
              <a:rPr lang="pt-BR" b="1" dirty="0" smtClean="0"/>
              <a:t>A Igreja - Reinará Com Cristo   </a:t>
            </a:r>
          </a:p>
          <a:p>
            <a:pPr lvl="3" algn="ctr"/>
            <a:r>
              <a:rPr lang="pt-BR" b="1" dirty="0" smtClean="0"/>
              <a:t>(I Cor. 6:2; II Tim. 2:12; Apo. 5:10, 20:6).</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algn="ctr"/>
            <a:r>
              <a:rPr lang="pt-BR" b="1" dirty="0" smtClean="0"/>
              <a:t>O Governo Durante o Milênio - Isa. 65-66</a:t>
            </a:r>
          </a:p>
          <a:p>
            <a:pPr algn="ctr"/>
            <a:r>
              <a:rPr lang="pt-BR" b="1" dirty="0" smtClean="0"/>
              <a:t> </a:t>
            </a:r>
          </a:p>
          <a:p>
            <a:pPr algn="ctr"/>
            <a:r>
              <a:rPr lang="pt-BR" b="1" dirty="0" smtClean="0"/>
              <a:t>O governo será uma teocracia mundial.  Deus na pessoa de Jesus Cristo governará o mundo  (Sal. 2:6-8; Isa. 11:1-10; Jer. 3:5; Dan. 2:35, 7:14, 27; </a:t>
            </a:r>
            <a:r>
              <a:rPr lang="pt-BR" b="1" dirty="0" err="1" smtClean="0"/>
              <a:t>Miq</a:t>
            </a:r>
            <a:r>
              <a:rPr lang="pt-BR" b="1" dirty="0" smtClean="0"/>
              <a:t>. 4:1-2, Sof. 3:14-17, Zac. 9:9-10, Lucas 1:30-33, Apo. 11:15, 19:16).</a:t>
            </a:r>
          </a:p>
          <a:p>
            <a:pPr algn="ctr"/>
            <a:r>
              <a:rPr lang="pt-BR" b="1" dirty="0" smtClean="0"/>
              <a:t> </a:t>
            </a:r>
          </a:p>
          <a:p>
            <a:pPr algn="ctr"/>
            <a:r>
              <a:rPr lang="pt-BR" b="1" dirty="0" smtClean="0"/>
              <a:t>Jerusalém será a capital do governo.  Jerusalém terá o primeiro lugar entre todas as cidades do mundo e o seu povo, os judeus, será elevado acima de todos os povos do mundo - (Sal. 2:6; Isa. 2:1-4, 24:23 - Sal. 48:2, Isa. 40:9, 62:1-7). </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algn="ctr"/>
            <a:r>
              <a:rPr lang="pt-BR" b="1" dirty="0" smtClean="0"/>
              <a:t>O governo será administrado por:</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pic>
        <p:nvPicPr>
          <p:cNvPr id="5" name="Object 1"/>
          <p:cNvPicPr>
            <a:picLocks noChangeArrowheads="1"/>
          </p:cNvPicPr>
          <p:nvPr/>
        </p:nvPicPr>
        <p:blipFill>
          <a:blip r:embed="rId2" cstate="print">
            <a:clrChange>
              <a:clrFrom>
                <a:srgbClr val="000000">
                  <a:alpha val="0"/>
                </a:srgbClr>
              </a:clrFrom>
              <a:clrTo>
                <a:srgbClr val="000000">
                  <a:alpha val="0"/>
                </a:srgbClr>
              </a:clrTo>
            </a:clrChange>
          </a:blip>
          <a:srcRect l="-2751" t="-2539" r="-2428" b="-1451"/>
          <a:stretch>
            <a:fillRect/>
          </a:stretch>
        </p:blipFill>
        <p:spPr bwMode="auto">
          <a:xfrm>
            <a:off x="1254150" y="1854840"/>
            <a:ext cx="6624736" cy="4941168"/>
          </a:xfrm>
          <a:prstGeom prst="rect">
            <a:avLst/>
          </a:prstGeom>
          <a:solidFill>
            <a:srgbClr val="FFFFFF"/>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lvl="3" algn="ctr"/>
            <a:r>
              <a:rPr lang="pt-BR" b="1" dirty="0" smtClean="0"/>
              <a:t>A Religião Durante o Milênio</a:t>
            </a:r>
            <a:endParaRPr lang="en-US" b="1" dirty="0" smtClean="0"/>
          </a:p>
          <a:p>
            <a:endParaRPr lang="pt-BR" sz="1200" b="1" dirty="0" smtClean="0"/>
          </a:p>
          <a:p>
            <a:r>
              <a:rPr lang="pt-BR" sz="1200" b="1" dirty="0" smtClean="0"/>
              <a:t> </a:t>
            </a:r>
            <a:endParaRPr lang="en-US" sz="1200" b="1" dirty="0" smtClean="0"/>
          </a:p>
          <a:p>
            <a:pPr lvl="4"/>
            <a:r>
              <a:rPr lang="pt-BR" b="1" dirty="0" smtClean="0"/>
              <a:t>Jesus Cristo será o sumo sacerdote e será o objeto de louvor e adoração (Sal. 110:4; Isa. 12:1-6, 66:23; Eze. 20:40-41; Zac. 6:12-15, 8:20-22, 14:11-21).  </a:t>
            </a:r>
            <a:endParaRPr lang="en-US" b="1" dirty="0" smtClean="0"/>
          </a:p>
          <a:p>
            <a:r>
              <a:rPr lang="pt-BR" sz="1200" b="1" dirty="0" smtClean="0"/>
              <a:t> </a:t>
            </a:r>
          </a:p>
          <a:p>
            <a:endParaRPr lang="en-US" sz="1200" b="1" dirty="0" smtClean="0"/>
          </a:p>
          <a:p>
            <a:pPr lvl="4"/>
            <a:r>
              <a:rPr lang="pt-BR" b="1" dirty="0" smtClean="0"/>
              <a:t>Jerusalém será o centro religioso durante o milênio (Isa. 56:7, </a:t>
            </a:r>
            <a:r>
              <a:rPr lang="pt-BR" b="1" dirty="0" err="1" smtClean="0"/>
              <a:t>Miq</a:t>
            </a:r>
            <a:r>
              <a:rPr lang="pt-BR" b="1" dirty="0" smtClean="0"/>
              <a:t>. 4:2; Zac. 8:20-23, 14:16-21).</a:t>
            </a:r>
            <a:r>
              <a:rPr lang="en-US" b="1" dirty="0" smtClean="0"/>
              <a:t> </a:t>
            </a:r>
          </a:p>
          <a:p>
            <a:r>
              <a:rPr lang="pt-BR" b="1" dirty="0" smtClean="0"/>
              <a:t> </a:t>
            </a:r>
            <a:r>
              <a:rPr lang="en-US" b="1" dirty="0" smtClean="0"/>
              <a:t> </a:t>
            </a:r>
            <a:endParaRPr lang="pt-BR" b="1" dirty="0" smtClean="0"/>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lvl="3" algn="ctr"/>
            <a:r>
              <a:rPr lang="pt-BR" b="1" dirty="0" smtClean="0"/>
              <a:t>A Religião Durante o Milênio</a:t>
            </a:r>
            <a:endParaRPr lang="en-US" b="1" dirty="0" smtClean="0"/>
          </a:p>
          <a:p>
            <a:r>
              <a:rPr lang="pt-BR" sz="1200" b="1" dirty="0" smtClean="0"/>
              <a:t> </a:t>
            </a:r>
            <a:endParaRPr lang="en-US" sz="1200" b="1" dirty="0" smtClean="0"/>
          </a:p>
          <a:p>
            <a:r>
              <a:rPr lang="pt-BR" sz="1200" b="1" dirty="0" smtClean="0"/>
              <a:t> </a:t>
            </a:r>
            <a:endParaRPr lang="en-US" sz="1200" b="1" dirty="0" smtClean="0"/>
          </a:p>
          <a:p>
            <a:pPr lvl="4"/>
            <a:r>
              <a:rPr lang="pt-BR" b="1" dirty="0" smtClean="0"/>
              <a:t>Um templo milenar será construído (Eze. 40:1-46:24; Zac. 6:12-13, 8:20-23, 14:16).  O lugar para este templo grande e maravilhoso será feito pelas mudanças geográficas que haverá com a volta de Cristo. Ezequiel descreve um muro de 500 canas (1.555 m) em cada lado do templo. Alguns peritos acham que isto seja um muro situado a uma distância de uns 600 m do pátio, um espaço cercado pelo muro “para fazer separação entre o que é santo e o que é profano”.  (Eze. 42:16-20).</a:t>
            </a:r>
            <a:endParaRPr lang="en-US" b="1" dirty="0" smtClean="0"/>
          </a:p>
          <a:p>
            <a:r>
              <a:rPr lang="pt-BR" b="1" dirty="0" smtClean="0"/>
              <a:t> </a:t>
            </a:r>
            <a:r>
              <a:rPr lang="en-US" b="1" dirty="0" smtClean="0"/>
              <a:t> </a:t>
            </a:r>
            <a:endParaRPr lang="pt-BR" b="1" dirty="0" smtClean="0"/>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pt-BR" b="1" baseline="30000" dirty="0" smtClean="0"/>
              <a:t> </a:t>
            </a:r>
            <a:r>
              <a:rPr lang="pt-BR" b="1" i="1" baseline="30000" dirty="0" smtClean="0"/>
              <a:t>3 </a:t>
            </a:r>
            <a:r>
              <a:rPr lang="pt-BR" b="1" i="1" dirty="0" smtClean="0"/>
              <a:t>E outra vez disseram: </a:t>
            </a:r>
            <a:r>
              <a:rPr lang="pt-BR" b="1" i="1" u="sng" dirty="0" smtClean="0"/>
              <a:t>Aleluia!</a:t>
            </a:r>
            <a:r>
              <a:rPr lang="pt-BR" b="1" i="1" dirty="0" smtClean="0"/>
              <a:t> E a fumaça dela sobe para todo o sempre.</a:t>
            </a:r>
          </a:p>
          <a:p>
            <a:endParaRPr lang="pt-BR" b="1" i="1" dirty="0" smtClean="0"/>
          </a:p>
          <a:p>
            <a:r>
              <a:rPr lang="pt-BR" b="1" dirty="0" smtClean="0"/>
              <a:t>Segunda Aleluia: A alegria porque a sua destruição é para sempre.</a:t>
            </a:r>
            <a:r>
              <a:rPr lang="pt-BR" b="1" baseline="30000" dirty="0" smtClean="0"/>
              <a:t> </a:t>
            </a:r>
            <a:r>
              <a:rPr lang="en-US" b="1" baseline="30000" dirty="0" smtClean="0"/>
              <a:t> </a:t>
            </a:r>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Casamento do Cordeiro </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1) As Quatro Aleluias (19:1-6)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lvl="3" algn="ctr"/>
            <a:r>
              <a:rPr lang="pt-BR" b="1" dirty="0" smtClean="0"/>
              <a:t>A Religião Durante o Milênio</a:t>
            </a:r>
            <a:endParaRPr lang="en-US" b="1" dirty="0" smtClean="0"/>
          </a:p>
          <a:p>
            <a:r>
              <a:rPr lang="pt-BR" sz="1200" b="1" dirty="0" smtClean="0"/>
              <a:t> </a:t>
            </a:r>
            <a:endParaRPr lang="en-US" sz="1200" b="1" dirty="0" smtClean="0"/>
          </a:p>
          <a:p>
            <a:r>
              <a:rPr lang="pt-BR" sz="1200" b="1" dirty="0" smtClean="0"/>
              <a:t> </a:t>
            </a:r>
            <a:endParaRPr lang="en-US" sz="1200" b="1" dirty="0" smtClean="0"/>
          </a:p>
          <a:p>
            <a:pPr lvl="4"/>
            <a:r>
              <a:rPr lang="pt-BR" b="1" dirty="0" smtClean="0"/>
              <a:t>Sacrifícios e festas serão restituídos (Isa. 56:6-8, 66:20-23; Jer. 33:15-18; Eze. 20:40-41, 40:39-43, 43:18-46:24; Zac. 14:16-21).  Eles não terão a mesma ordem e propósito da Lei de Moisés, mas serão como memórias da morte de Cristo.</a:t>
            </a:r>
            <a:endParaRPr lang="en-US" b="1" dirty="0" smtClean="0"/>
          </a:p>
          <a:p>
            <a:r>
              <a:rPr lang="pt-BR" b="1" dirty="0" smtClean="0"/>
              <a:t> </a:t>
            </a:r>
            <a:endParaRPr lang="en-US" b="1" dirty="0" smtClean="0"/>
          </a:p>
          <a:p>
            <a:pPr lvl="4"/>
            <a:r>
              <a:rPr lang="pt-BR" b="1" dirty="0" smtClean="0"/>
              <a:t>Parece que as ordenanças da Igreja (batismo e a Ceia do Senhor) vão terminar com o começo do Milênio (I Cor. 11:26 e Mt. 28:20).</a:t>
            </a:r>
            <a:endParaRPr lang="en-US" b="1" dirty="0" smtClean="0"/>
          </a:p>
          <a:p>
            <a:r>
              <a:rPr lang="pt-BR" b="1" dirty="0" smtClean="0"/>
              <a:t> </a:t>
            </a:r>
            <a:endParaRPr lang="en-US" b="1" dirty="0" smtClean="0"/>
          </a:p>
          <a:p>
            <a:pPr algn="ctr"/>
            <a:endParaRPr lang="pt-BR" b="1" dirty="0" smtClean="0"/>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lvl="3" algn="ctr"/>
            <a:r>
              <a:rPr lang="pt-BR" b="1" dirty="0" smtClean="0"/>
              <a:t>A Terra Durante o Milênio </a:t>
            </a:r>
          </a:p>
          <a:p>
            <a:pPr lvl="3" algn="ctr"/>
            <a:r>
              <a:rPr lang="pt-BR" b="1" dirty="0" smtClean="0"/>
              <a:t>A maldição será removida  (Rom. 8:19-21)</a:t>
            </a:r>
          </a:p>
          <a:p>
            <a:pPr lvl="3"/>
            <a:r>
              <a:rPr lang="pt-BR" b="1" dirty="0" smtClean="0"/>
              <a:t> </a:t>
            </a:r>
          </a:p>
          <a:p>
            <a:pPr lvl="3"/>
            <a:r>
              <a:rPr lang="pt-BR" b="1" dirty="0" smtClean="0"/>
              <a:t>Os Animais</a:t>
            </a:r>
          </a:p>
          <a:p>
            <a:pPr lvl="3"/>
            <a:r>
              <a:rPr lang="pt-BR" b="1" dirty="0" smtClean="0"/>
              <a:t> </a:t>
            </a:r>
          </a:p>
          <a:p>
            <a:pPr marL="357188" lvl="3" indent="-357188">
              <a:buFont typeface="Wingdings" pitchFamily="2" charset="2"/>
              <a:buChar char="Ø"/>
            </a:pPr>
            <a:r>
              <a:rPr lang="pt-BR" b="1" dirty="0" smtClean="0"/>
              <a:t>Mudarão a maneira de comer (Isa. 11:6-7).</a:t>
            </a:r>
          </a:p>
          <a:p>
            <a:pPr marL="357188" lvl="3" indent="-357188">
              <a:buFont typeface="Wingdings" pitchFamily="2" charset="2"/>
              <a:buChar char="Ø"/>
            </a:pPr>
            <a:r>
              <a:rPr lang="pt-BR" b="1" dirty="0" smtClean="0"/>
              <a:t>Perderão seu veneno (Isa. 11:8).</a:t>
            </a:r>
          </a:p>
          <a:p>
            <a:pPr marL="357188" lvl="3" indent="-357188">
              <a:buFont typeface="Wingdings" pitchFamily="2" charset="2"/>
              <a:buChar char="Ø"/>
            </a:pPr>
            <a:r>
              <a:rPr lang="pt-BR" b="1" dirty="0" smtClean="0"/>
              <a:t>Terá paz entre eles e os homens (Isa. 11:9, 35:9, 65:25, Eze. 34:25, </a:t>
            </a:r>
            <a:r>
              <a:rPr lang="pt-BR" b="1" dirty="0" err="1" smtClean="0"/>
              <a:t>Osé</a:t>
            </a:r>
            <a:r>
              <a:rPr lang="pt-BR" b="1" dirty="0" smtClean="0"/>
              <a:t>. 2:18).</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lvl="3" algn="ctr"/>
            <a:r>
              <a:rPr lang="pt-BR" b="1" dirty="0" smtClean="0"/>
              <a:t>A Terra Durante o Milênio </a:t>
            </a:r>
          </a:p>
          <a:p>
            <a:pPr lvl="3" algn="ctr"/>
            <a:r>
              <a:rPr lang="pt-BR" b="1" dirty="0" smtClean="0"/>
              <a:t>A maldição será removida  (Rom. 8:19-21)</a:t>
            </a:r>
          </a:p>
          <a:p>
            <a:pPr lvl="3"/>
            <a:r>
              <a:rPr lang="pt-BR" b="1" dirty="0" smtClean="0"/>
              <a:t> </a:t>
            </a:r>
          </a:p>
          <a:p>
            <a:pPr lvl="3"/>
            <a:r>
              <a:rPr lang="pt-BR" b="1" dirty="0" smtClean="0"/>
              <a:t>A Agricultura</a:t>
            </a:r>
          </a:p>
          <a:p>
            <a:pPr lvl="3"/>
            <a:r>
              <a:rPr lang="pt-BR" b="1" dirty="0" smtClean="0"/>
              <a:t> </a:t>
            </a:r>
          </a:p>
          <a:p>
            <a:pPr marL="357188" lvl="3" indent="-357188">
              <a:buFont typeface="Wingdings" pitchFamily="2" charset="2"/>
              <a:buChar char="Ø"/>
            </a:pPr>
            <a:r>
              <a:rPr lang="pt-BR" b="1" dirty="0" smtClean="0"/>
              <a:t>Terá chuva e água em abundância (Isa. 30:23-25, 35:6-7, 41:18; Eze. 34:26).</a:t>
            </a:r>
          </a:p>
          <a:p>
            <a:pPr marL="357188" lvl="3" indent="-357188">
              <a:buFont typeface="Wingdings" pitchFamily="2" charset="2"/>
              <a:buChar char="Ø"/>
            </a:pPr>
            <a:r>
              <a:rPr lang="pt-BR" b="1" dirty="0" smtClean="0"/>
              <a:t>Os campos dará alimento em abundância (Isa. 4:2, 29:17, 30:23, 41:19, 35:1-2, 7, 55:12-13; Jer. 31:12, Eze. 34:26-27, 36:29-30, Joel 2:21-27; Amos 9:13-14).</a:t>
            </a:r>
          </a:p>
          <a:p>
            <a:pPr marL="357188" lvl="3" indent="-357188">
              <a:buFont typeface="Wingdings" pitchFamily="2" charset="2"/>
              <a:buChar char="Ø"/>
            </a:pPr>
            <a:r>
              <a:rPr lang="pt-BR" b="1" dirty="0" smtClean="0"/>
              <a:t>O calor do sol aumentará (Isa. 30:26) ???? </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lvl="3" algn="ctr"/>
            <a:r>
              <a:rPr lang="pt-BR" b="1" dirty="0" smtClean="0"/>
              <a:t>A Terra Durante o Milênio </a:t>
            </a:r>
          </a:p>
          <a:p>
            <a:pPr lvl="3" algn="ctr"/>
            <a:r>
              <a:rPr lang="pt-BR" b="1" dirty="0" smtClean="0"/>
              <a:t>A maldição será removida  (Rom. 8:19-21)</a:t>
            </a:r>
          </a:p>
          <a:p>
            <a:pPr lvl="3"/>
            <a:r>
              <a:rPr lang="pt-BR" b="1" dirty="0" smtClean="0"/>
              <a:t> </a:t>
            </a:r>
          </a:p>
          <a:p>
            <a:pPr lvl="3"/>
            <a:r>
              <a:rPr lang="pt-BR" b="1" dirty="0" smtClean="0"/>
              <a:t>A Geografia</a:t>
            </a:r>
          </a:p>
          <a:p>
            <a:pPr lvl="3"/>
            <a:r>
              <a:rPr lang="pt-BR" b="1" dirty="0" smtClean="0"/>
              <a:t> </a:t>
            </a:r>
          </a:p>
          <a:p>
            <a:pPr marL="357188" lvl="3" indent="-357188">
              <a:buFont typeface="Wingdings" pitchFamily="2" charset="2"/>
              <a:buChar char="Ø"/>
            </a:pPr>
            <a:r>
              <a:rPr lang="pt-BR" b="1" dirty="0" smtClean="0"/>
              <a:t>Haverá mudanças radicais, pelo menos em Israel e provavelmente no mundo inteiro  (Eze. 47:1-12; Joel 3:18; Zac. 14:4-10).  As mudanças em Israel providenciará espaço para o templo do Milênio.</a:t>
            </a:r>
          </a:p>
          <a:p>
            <a:pPr marL="357188" lvl="3" indent="-357188">
              <a:buFont typeface="Wingdings" pitchFamily="2" charset="2"/>
              <a:buChar char="Ø"/>
            </a:pPr>
            <a:endParaRPr lang="pt-BR" b="1" dirty="0" smtClean="0"/>
          </a:p>
          <a:p>
            <a:pPr lvl="3"/>
            <a:r>
              <a:rPr lang="pt-BR" b="1" dirty="0" smtClean="0"/>
              <a:t>Terá Boa Saúde (Isa. 29:18-19, 33:24, 35:5-6, </a:t>
            </a:r>
            <a:r>
              <a:rPr lang="pt-BR" b="1" u="sng" dirty="0" smtClean="0"/>
              <a:t>65:20</a:t>
            </a:r>
            <a:r>
              <a:rPr lang="pt-BR" b="1" dirty="0" smtClean="0"/>
              <a:t>; Jer. 30:17).</a:t>
            </a:r>
          </a:p>
          <a:p>
            <a:pPr marL="357188" lvl="3" indent="-357188"/>
            <a:endParaRPr lang="pt-BR" b="1" dirty="0" smtClean="0"/>
          </a:p>
          <a:p>
            <a:pPr lvl="3"/>
            <a:r>
              <a:rPr lang="pt-BR" b="1" dirty="0" smtClean="0"/>
              <a:t> </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dissolv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9301"/>
            <a:ext cx="8229600" cy="4525963"/>
          </a:xfrm>
        </p:spPr>
        <p:txBody>
          <a:bodyPr>
            <a:noAutofit/>
          </a:bodyPr>
          <a:lstStyle/>
          <a:p>
            <a:pPr algn="ctr"/>
            <a:r>
              <a:rPr lang="pt-BR" b="1" dirty="0" smtClean="0"/>
              <a:t>Para Que Serve O Milênio?</a:t>
            </a:r>
          </a:p>
          <a:p>
            <a:pPr algn="ctr"/>
            <a:r>
              <a:rPr lang="pt-BR" b="1" dirty="0" smtClean="0"/>
              <a:t> </a:t>
            </a:r>
          </a:p>
          <a:p>
            <a:pPr marL="457200" indent="-457200">
              <a:buFont typeface="+mj-lt"/>
              <a:buAutoNum type="arabicPeriod"/>
            </a:pPr>
            <a:r>
              <a:rPr lang="pt-BR" b="1" dirty="0" smtClean="0"/>
              <a:t>Para cumprir as promessas dadas à Israel no V. Testamento.</a:t>
            </a:r>
          </a:p>
          <a:p>
            <a:pPr marL="457200" indent="-457200">
              <a:buFont typeface="+mj-lt"/>
              <a:buAutoNum type="arabicPeriod"/>
            </a:pPr>
            <a:r>
              <a:rPr lang="pt-BR" b="1" dirty="0" smtClean="0"/>
              <a:t>Para tirar a maldição sobre a criação.</a:t>
            </a:r>
          </a:p>
          <a:p>
            <a:pPr marL="457200" indent="-457200">
              <a:buFont typeface="+mj-lt"/>
              <a:buAutoNum type="arabicPeriod"/>
            </a:pPr>
            <a:r>
              <a:rPr lang="pt-BR" b="1" dirty="0" smtClean="0"/>
              <a:t>Para trazer sobre o mundo inteiro o conhecimento de Deus.</a:t>
            </a:r>
          </a:p>
          <a:p>
            <a:pPr marL="457200" indent="-457200">
              <a:buFont typeface="+mj-lt"/>
              <a:buAutoNum type="arabicPeriod"/>
            </a:pPr>
            <a:r>
              <a:rPr lang="pt-BR" b="1" dirty="0" smtClean="0"/>
              <a:t>Para provar a fraqueza e depravação do homem.</a:t>
            </a:r>
          </a:p>
        </p:txBody>
      </p:sp>
      <p:sp>
        <p:nvSpPr>
          <p:cNvPr id="4" name="Rectangle 3"/>
          <p:cNvSpPr/>
          <p:nvPr/>
        </p:nvSpPr>
        <p:spPr>
          <a:xfrm>
            <a:off x="3051456" y="208672"/>
            <a:ext cx="3017172" cy="923330"/>
          </a:xfrm>
          <a:prstGeom prst="rect">
            <a:avLst/>
          </a:prstGeom>
          <a:noFill/>
        </p:spPr>
        <p:txBody>
          <a:bodyPr wrap="none" lIns="91440" tIns="45720" rIns="91440" bIns="45720">
            <a:spAutoFit/>
          </a:bodyPr>
          <a:lstStyle/>
          <a:p>
            <a:pPr algn="ctr"/>
            <a:r>
              <a:rPr lang="pt-BR" sz="5400" b="1" dirty="0" smtClean="0">
                <a:ln w="1905"/>
                <a:solidFill>
                  <a:schemeClr val="accent6">
                    <a:lumMod val="75000"/>
                  </a:schemeClr>
                </a:solidFill>
                <a:effectLst>
                  <a:innerShdw blurRad="69850" dist="43180" dir="5400000">
                    <a:srgbClr val="000000">
                      <a:alpha val="65000"/>
                    </a:srgbClr>
                  </a:innerShdw>
                </a:effectLst>
              </a:rPr>
              <a:t>O Milênio</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412776"/>
            <a:ext cx="7344816" cy="4525963"/>
          </a:xfrm>
        </p:spPr>
        <p:txBody>
          <a:bodyPr>
            <a:noAutofit/>
          </a:bodyPr>
          <a:lstStyle/>
          <a:p>
            <a:r>
              <a:rPr lang="pt-BR" b="1" baseline="30000" dirty="0" smtClean="0"/>
              <a:t> </a:t>
            </a:r>
            <a:r>
              <a:rPr lang="pt-BR" b="1" i="1" baseline="30000" dirty="0" smtClean="0"/>
              <a:t>7 </a:t>
            </a:r>
            <a:r>
              <a:rPr lang="pt-BR" b="1" i="1" dirty="0" smtClean="0"/>
              <a:t>E, acabando-se os mil anos, Satanás será solto da sua prisão, </a:t>
            </a:r>
            <a:r>
              <a:rPr lang="pt-BR" b="1" i="1" baseline="30000" dirty="0" smtClean="0"/>
              <a:t>8 </a:t>
            </a:r>
            <a:r>
              <a:rPr lang="pt-BR" b="1" i="1" dirty="0" smtClean="0"/>
              <a:t>E sairá a enganar as nações que estão sobre os quatro cantos da terra, Gogue e Magogue, cujo número é como a areia do mar, para as ajuntar em batalha.</a:t>
            </a:r>
            <a:r>
              <a:rPr lang="pt-BR" b="1" i="1" baseline="30000" dirty="0" smtClean="0"/>
              <a:t> 9 </a:t>
            </a:r>
            <a:r>
              <a:rPr lang="pt-BR" b="1" i="1" dirty="0" smtClean="0"/>
              <a:t>E subiram sobre a largura da terra, e cercaram o arraial dos santos e a cidade amada; e de Deus desceu fogo, do céu, e os devorou.</a:t>
            </a:r>
          </a:p>
          <a:p>
            <a:endParaRPr lang="pt-BR" b="1" i="1" dirty="0" smtClean="0"/>
          </a:p>
          <a:p>
            <a:r>
              <a:rPr lang="pt-BR" b="1" dirty="0" smtClean="0"/>
              <a:t>O grande amor é mostrado em que Ele ama o ser humano, </a:t>
            </a:r>
            <a:r>
              <a:rPr lang="pt-BR" b="1" smtClean="0"/>
              <a:t>em </a:t>
            </a:r>
            <a:r>
              <a:rPr lang="pt-BR" b="1" smtClean="0"/>
              <a:t>vista </a:t>
            </a:r>
            <a:r>
              <a:rPr lang="pt-BR" b="1" dirty="0" smtClean="0"/>
              <a:t>do fato que </a:t>
            </a:r>
            <a:r>
              <a:rPr lang="pt-BR" b="1" smtClean="0"/>
              <a:t>mesmo </a:t>
            </a:r>
            <a:r>
              <a:rPr lang="pt-BR" b="1" smtClean="0"/>
              <a:t>nas </a:t>
            </a:r>
            <a:r>
              <a:rPr lang="pt-BR" b="1" dirty="0" smtClean="0"/>
              <a:t>melhores condições, ele ainda queria rebelar contra Jesus Cristo!</a:t>
            </a:r>
            <a:endParaRPr lang="pt-BR" dirty="0"/>
          </a:p>
        </p:txBody>
      </p:sp>
      <p:sp>
        <p:nvSpPr>
          <p:cNvPr id="5" name="Rectangle 4"/>
          <p:cNvSpPr/>
          <p:nvPr/>
        </p:nvSpPr>
        <p:spPr>
          <a:xfrm>
            <a:off x="144016" y="188640"/>
            <a:ext cx="8892480" cy="1261884"/>
          </a:xfrm>
          <a:prstGeom prst="rect">
            <a:avLst/>
          </a:prstGeom>
          <a:solidFill>
            <a:srgbClr val="FFC000"/>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Milênio (20)</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3)  Satanás Solto (20:7-9)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412776"/>
            <a:ext cx="7344816" cy="4525963"/>
          </a:xfrm>
        </p:spPr>
        <p:txBody>
          <a:bodyPr>
            <a:noAutofit/>
          </a:bodyPr>
          <a:lstStyle/>
          <a:p>
            <a:r>
              <a:rPr lang="pt-BR" b="1" i="1" baseline="30000" dirty="0" smtClean="0"/>
              <a:t>10 </a:t>
            </a:r>
            <a:r>
              <a:rPr lang="pt-BR" b="1" i="1" dirty="0" smtClean="0"/>
              <a:t>E o diabo, que os enganava, foi lançado no lago de fogo e enxofre, onde estão a besta e o falso profeta; e de dia e de noite serão atormentados para todo o sempre. </a:t>
            </a:r>
          </a:p>
          <a:p>
            <a:endParaRPr lang="pt-BR" b="1" i="1" dirty="0" smtClean="0"/>
          </a:p>
          <a:p>
            <a:r>
              <a:rPr lang="pt-BR" b="1" dirty="0" smtClean="0"/>
              <a:t>O inferno é para sempre!</a:t>
            </a:r>
            <a:endParaRPr lang="pt-BR" dirty="0"/>
          </a:p>
        </p:txBody>
      </p:sp>
      <p:sp>
        <p:nvSpPr>
          <p:cNvPr id="5" name="Rectangle 4"/>
          <p:cNvSpPr/>
          <p:nvPr/>
        </p:nvSpPr>
        <p:spPr>
          <a:xfrm>
            <a:off x="144016" y="188640"/>
            <a:ext cx="8892480" cy="1261884"/>
          </a:xfrm>
          <a:prstGeom prst="rect">
            <a:avLst/>
          </a:prstGeom>
          <a:solidFill>
            <a:srgbClr val="FFC000"/>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Milênio (20)</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4)  Satanás Vencido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412776"/>
            <a:ext cx="7344816" cy="4525963"/>
          </a:xfrm>
        </p:spPr>
        <p:txBody>
          <a:bodyPr>
            <a:noAutofit/>
          </a:bodyPr>
          <a:lstStyle/>
          <a:p>
            <a:r>
              <a:rPr lang="pt-BR" b="1" i="1" baseline="30000" dirty="0" smtClean="0"/>
              <a:t>11 </a:t>
            </a:r>
            <a:r>
              <a:rPr lang="pt-BR" b="1" i="1" dirty="0" smtClean="0"/>
              <a:t>E vi um grande trono branco, e o que estava assentado sobre ele, de cuja presença fugiu a terra e o céu; e não se achou lugar para eles. </a:t>
            </a:r>
            <a:r>
              <a:rPr lang="pt-BR" b="1" i="1" baseline="30000" dirty="0" smtClean="0"/>
              <a:t>12 </a:t>
            </a:r>
            <a:r>
              <a:rPr lang="pt-BR" b="1" i="1" dirty="0" smtClean="0"/>
              <a:t>E vi os mortos, grandes e pequenos, que estavam diante de Deus, e abriram-se os livros; e abriu-se outro livro, que é o da vida. E os mortos foram julgados pelas coisas que estavam escritas nos livros, segundo as suas obras.</a:t>
            </a:r>
          </a:p>
          <a:p>
            <a:endParaRPr lang="pt-BR" b="1" dirty="0" smtClean="0"/>
          </a:p>
          <a:p>
            <a:r>
              <a:rPr lang="pt-BR" b="1" dirty="0" smtClean="0"/>
              <a:t>Este julgamento é só para os perdidos para determinar o grau de sofrimento eterno.</a:t>
            </a:r>
            <a:endParaRPr lang="pt-BR" dirty="0"/>
          </a:p>
        </p:txBody>
      </p:sp>
      <p:sp>
        <p:nvSpPr>
          <p:cNvPr id="5" name="Rectangle 4"/>
          <p:cNvSpPr/>
          <p:nvPr/>
        </p:nvSpPr>
        <p:spPr>
          <a:xfrm>
            <a:off x="144016" y="188640"/>
            <a:ext cx="8892480" cy="1261884"/>
          </a:xfrm>
          <a:prstGeom prst="rect">
            <a:avLst/>
          </a:prstGeom>
          <a:solidFill>
            <a:srgbClr val="FFC000"/>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Milênio (20)</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5)  O Trono Branco (20:11-15)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412776"/>
            <a:ext cx="7344816" cy="4525963"/>
          </a:xfrm>
        </p:spPr>
        <p:txBody>
          <a:bodyPr>
            <a:noAutofit/>
          </a:bodyPr>
          <a:lstStyle/>
          <a:p>
            <a:r>
              <a:rPr lang="pt-BR" b="1" i="1" baseline="30000" dirty="0" smtClean="0"/>
              <a:t>13 </a:t>
            </a:r>
            <a:r>
              <a:rPr lang="pt-BR" b="1" i="1" dirty="0" smtClean="0"/>
              <a:t>E deu o mar os mortos que nele havia; e a morte e o inferno deram os mortos que neles havia; e foram julgados cada um segundo as suas obras.</a:t>
            </a:r>
            <a:r>
              <a:rPr lang="pt-BR" b="1" i="1" baseline="30000" dirty="0" smtClean="0"/>
              <a:t> 14 </a:t>
            </a:r>
            <a:r>
              <a:rPr lang="pt-BR" b="1" i="1" dirty="0" smtClean="0"/>
              <a:t>E a morte e o inferno foram lançados no lago de fogo. Esta é a segunda morte.</a:t>
            </a:r>
            <a:r>
              <a:rPr lang="pt-BR" b="1" i="1" baseline="30000" dirty="0" smtClean="0"/>
              <a:t> 15 </a:t>
            </a:r>
            <a:r>
              <a:rPr lang="pt-BR" b="1" i="1" dirty="0" smtClean="0"/>
              <a:t>E aquele que não foi achado escrito no livro da vida foi lançado no lago de fogo.</a:t>
            </a:r>
          </a:p>
          <a:p>
            <a:endParaRPr lang="pt-BR" b="1" dirty="0" smtClean="0"/>
          </a:p>
          <a:p>
            <a:r>
              <a:rPr lang="pt-BR" b="1" dirty="0" smtClean="0"/>
              <a:t>Morte 	= 	Corpo</a:t>
            </a:r>
          </a:p>
          <a:p>
            <a:r>
              <a:rPr lang="pt-BR" b="1" dirty="0" smtClean="0"/>
              <a:t>Inferno 	= 	Espírito/Alma</a:t>
            </a:r>
            <a:endParaRPr lang="pt-BR" dirty="0"/>
          </a:p>
        </p:txBody>
      </p:sp>
      <p:sp>
        <p:nvSpPr>
          <p:cNvPr id="5" name="Rectangle 4"/>
          <p:cNvSpPr/>
          <p:nvPr/>
        </p:nvSpPr>
        <p:spPr>
          <a:xfrm>
            <a:off x="144016" y="188640"/>
            <a:ext cx="8892480" cy="1261884"/>
          </a:xfrm>
          <a:prstGeom prst="rect">
            <a:avLst/>
          </a:prstGeom>
          <a:solidFill>
            <a:srgbClr val="FFC000"/>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Milênio (20)</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5)  O Trono Branco (20:11-15)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51520" y="1052736"/>
          <a:ext cx="8640959" cy="5722074"/>
        </p:xfrm>
        <a:graphic>
          <a:graphicData uri="http://schemas.openxmlformats.org/drawingml/2006/table">
            <a:tbl>
              <a:tblPr/>
              <a:tblGrid>
                <a:gridCol w="1080120"/>
                <a:gridCol w="1152128"/>
                <a:gridCol w="1224136"/>
                <a:gridCol w="648072"/>
                <a:gridCol w="1224136"/>
                <a:gridCol w="936104"/>
                <a:gridCol w="720080"/>
                <a:gridCol w="648072"/>
                <a:gridCol w="1008111"/>
              </a:tblGrid>
              <a:tr h="148806">
                <a:tc rowSpan="2">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Introdução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Passado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Presente</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Futuro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marL="0" marR="0" algn="ctr">
                        <a:lnSpc>
                          <a:spcPct val="115000"/>
                        </a:lnSpc>
                        <a:spcBef>
                          <a:spcPts val="0"/>
                        </a:spcBef>
                        <a:spcAft>
                          <a:spcPts val="0"/>
                        </a:spcAft>
                      </a:pPr>
                      <a:r>
                        <a:rPr lang="pt-BR" sz="1600" b="1">
                          <a:latin typeface="Arial" pitchFamily="34" charset="0"/>
                          <a:ea typeface="Calibri"/>
                          <a:cs typeface="Arial" pitchFamily="34" charset="0"/>
                        </a:rPr>
                        <a:t>Conclusão</a:t>
                      </a:r>
                      <a:endParaRPr lang="en-US" sz="160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5223">
                <a:tc vMerge="1">
                  <a:txBody>
                    <a:bodyPr/>
                    <a:lstStyle/>
                    <a:p>
                      <a:endParaRPr lang="pt-BR"/>
                    </a:p>
                  </a:txBody>
                  <a:tcPr/>
                </a:tc>
                <a:tc>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Pessoa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Possessão</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 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marR="0" algn="ctr">
                        <a:lnSpc>
                          <a:spcPct val="115000"/>
                        </a:lnSpc>
                        <a:spcBef>
                          <a:spcPts val="0"/>
                        </a:spcBef>
                        <a:spcAft>
                          <a:spcPts val="0"/>
                        </a:spcAft>
                      </a:pPr>
                      <a:r>
                        <a:rPr lang="pt-BR" sz="1600" b="1" dirty="0">
                          <a:latin typeface="Arial" pitchFamily="34" charset="0"/>
                          <a:ea typeface="Calibri"/>
                          <a:cs typeface="Arial" pitchFamily="34" charset="0"/>
                        </a:rPr>
                        <a:t>O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Programa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de </a:t>
                      </a:r>
                      <a:endParaRPr lang="en-US" sz="1600" dirty="0">
                        <a:latin typeface="Arial" pitchFamily="34" charset="0"/>
                        <a:ea typeface="Calibri"/>
                        <a:cs typeface="Arial" pitchFamily="34" charset="0"/>
                      </a:endParaRPr>
                    </a:p>
                    <a:p>
                      <a:pPr marL="0" marR="0" algn="ctr">
                        <a:lnSpc>
                          <a:spcPct val="115000"/>
                        </a:lnSpc>
                        <a:spcBef>
                          <a:spcPts val="0"/>
                        </a:spcBef>
                        <a:spcAft>
                          <a:spcPts val="0"/>
                        </a:spcAft>
                      </a:pPr>
                      <a:r>
                        <a:rPr lang="pt-BR" sz="1600" b="1" dirty="0">
                          <a:latin typeface="Arial" pitchFamily="34" charset="0"/>
                          <a:ea typeface="Calibri"/>
                          <a:cs typeface="Arial" pitchFamily="34" charset="0"/>
                        </a:rPr>
                        <a:t>Cristo</a:t>
                      </a:r>
                      <a:endParaRPr lang="en-US" sz="1600" dirty="0">
                        <a:latin typeface="Arial" pitchFamily="34" charset="0"/>
                        <a:ea typeface="Calibri"/>
                        <a:cs typeface="Arial" pitchFamily="34" charset="0"/>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vMerge="1">
                  <a:txBody>
                    <a:bodyPr/>
                    <a:lstStyle/>
                    <a:p>
                      <a:endParaRPr lang="pt-BR"/>
                    </a:p>
                  </a:txBody>
                  <a:tcPr/>
                </a:tc>
              </a:tr>
              <a:tr h="744028">
                <a:tc rowSpan="2">
                  <a:txBody>
                    <a:bodyPr/>
                    <a:lstStyle/>
                    <a:p>
                      <a:pPr marL="0" marR="0">
                        <a:lnSpc>
                          <a:spcPct val="115000"/>
                        </a:lnSpc>
                        <a:spcBef>
                          <a:spcPts val="0"/>
                        </a:spcBef>
                        <a:spcAft>
                          <a:spcPts val="0"/>
                        </a:spcAft>
                      </a:pPr>
                      <a:r>
                        <a:rPr lang="pt-BR" sz="1400" b="1">
                          <a:latin typeface="Calibri"/>
                          <a:ea typeface="Calibri"/>
                          <a:cs typeface="Times New Roman"/>
                        </a:rPr>
                        <a:t>A. Propósito</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B. Bênção</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C. Saudações</a:t>
                      </a:r>
                      <a:endParaRPr lang="en-US" sz="1400">
                        <a:latin typeface="Calibri"/>
                        <a:ea typeface="Calibri"/>
                        <a:cs typeface="Times New Roman"/>
                      </a:endParaRPr>
                    </a:p>
                    <a:p>
                      <a:pPr marL="0" marR="0">
                        <a:lnSpc>
                          <a:spcPct val="115000"/>
                        </a:lnSpc>
                        <a:spcBef>
                          <a:spcPts val="0"/>
                        </a:spcBef>
                        <a:spcAft>
                          <a:spcPts val="0"/>
                        </a:spcAft>
                      </a:pPr>
                      <a:r>
                        <a:rPr lang="pt-BR" sz="1400" b="1">
                          <a:latin typeface="Calibri"/>
                          <a:ea typeface="Calibri"/>
                          <a:cs typeface="Times New Roman"/>
                        </a:rPr>
                        <a:t>D. Declaração</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pt-BR" sz="1400" b="1" dirty="0">
                          <a:latin typeface="Calibri"/>
                          <a:ea typeface="Calibri"/>
                          <a:cs typeface="Times New Roman"/>
                        </a:rPr>
                        <a:t>A. A Visão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As Palavras</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b="1" dirty="0">
                          <a:latin typeface="Calibri"/>
                          <a:ea typeface="Calibri"/>
                          <a:cs typeface="Times New Roman"/>
                        </a:rPr>
                        <a:t>As</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Sete</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Igrejas</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Igreja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Céu</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1400" b="1" dirty="0">
                          <a:latin typeface="Calibri"/>
                          <a:ea typeface="Calibri"/>
                          <a:cs typeface="Times New Roman"/>
                        </a:rPr>
                        <a:t>A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Tribulação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na </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Terra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dirty="0">
                          <a:latin typeface="Calibri"/>
                          <a:ea typeface="Calibri"/>
                          <a:cs typeface="Times New Roman"/>
                        </a:rPr>
                        <a: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Casamento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no</a:t>
                      </a:r>
                      <a:endParaRPr lang="en-US" sz="1400" dirty="0">
                        <a:latin typeface="Calibri"/>
                        <a:ea typeface="Calibri"/>
                        <a:cs typeface="Times New Roman"/>
                      </a:endParaRPr>
                    </a:p>
                    <a:p>
                      <a:pPr marL="0" marR="0" algn="ctr">
                        <a:lnSpc>
                          <a:spcPct val="115000"/>
                        </a:lnSpc>
                        <a:spcBef>
                          <a:spcPts val="0"/>
                        </a:spcBef>
                        <a:spcAft>
                          <a:spcPts val="0"/>
                        </a:spcAft>
                      </a:pPr>
                      <a:r>
                        <a:rPr lang="pt-BR" sz="1400" b="1" dirty="0">
                          <a:latin typeface="Calibri"/>
                          <a:ea typeface="Calibri"/>
                          <a:cs typeface="Times New Roman"/>
                        </a:rPr>
                        <a:t>Céu</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Milênio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Terra</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pt-BR" sz="1400" b="1">
                          <a:latin typeface="Calibri"/>
                          <a:ea typeface="Calibri"/>
                          <a:cs typeface="Times New Roman"/>
                        </a:rPr>
                        <a:t>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Estado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Final</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no</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Céu</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e</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na</a:t>
                      </a:r>
                      <a:endParaRPr lang="en-US" sz="1400">
                        <a:latin typeface="Calibri"/>
                        <a:ea typeface="Calibri"/>
                        <a:cs typeface="Times New Roman"/>
                      </a:endParaRPr>
                    </a:p>
                    <a:p>
                      <a:pPr marL="0" marR="0" algn="ctr">
                        <a:lnSpc>
                          <a:spcPct val="115000"/>
                        </a:lnSpc>
                        <a:spcBef>
                          <a:spcPts val="0"/>
                        </a:spcBef>
                        <a:spcAft>
                          <a:spcPts val="0"/>
                        </a:spcAft>
                      </a:pPr>
                      <a:r>
                        <a:rPr lang="pt-BR" sz="1400" b="1">
                          <a:latin typeface="Calibri"/>
                          <a:ea typeface="Calibri"/>
                          <a:cs typeface="Times New Roman"/>
                        </a:rPr>
                        <a:t>Terra</a:t>
                      </a:r>
                      <a:endParaRPr lang="en-US" sz="140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pt-BR" sz="1400" b="1" dirty="0">
                          <a:latin typeface="Calibri"/>
                          <a:ea typeface="Calibri"/>
                          <a:cs typeface="Times New Roman"/>
                        </a:rPr>
                        <a:t>A. Dedicação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Promessa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C. Convite</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D. Oração</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4473">
                <a:tc vMerge="1">
                  <a:txBody>
                    <a:bodyPr/>
                    <a:lstStyle/>
                    <a:p>
                      <a:endParaRPr lang="pt-BR"/>
                    </a:p>
                  </a:txBody>
                  <a:tcPr/>
                </a:tc>
                <a:tc vMerge="1">
                  <a:txBody>
                    <a:bodyPr/>
                    <a:lstStyle/>
                    <a:p>
                      <a:endParaRPr lang="pt-BR"/>
                    </a:p>
                  </a:txBody>
                  <a:tcPr/>
                </a:tc>
                <a:tc>
                  <a:txBody>
                    <a:bodyPr/>
                    <a:lstStyle/>
                    <a:p>
                      <a:pPr marL="0" marR="0">
                        <a:lnSpc>
                          <a:spcPct val="115000"/>
                        </a:lnSpc>
                        <a:spcBef>
                          <a:spcPts val="0"/>
                        </a:spcBef>
                        <a:spcAft>
                          <a:spcPts val="0"/>
                        </a:spcAft>
                      </a:pPr>
                      <a:r>
                        <a:rPr lang="pt-BR" sz="1400" b="1" dirty="0">
                          <a:latin typeface="Calibri"/>
                          <a:ea typeface="Calibri"/>
                          <a:cs typeface="Times New Roman"/>
                        </a:rPr>
                        <a:t>A. Éfeso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B. </a:t>
                      </a:r>
                      <a:r>
                        <a:rPr lang="pt-BR" sz="1400" b="1" dirty="0" err="1">
                          <a:latin typeface="Calibri"/>
                          <a:ea typeface="Calibri"/>
                          <a:cs typeface="Times New Roman"/>
                        </a:rPr>
                        <a:t>Esmirna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C. </a:t>
                      </a:r>
                      <a:r>
                        <a:rPr lang="pt-BR" sz="1400" b="1" dirty="0" err="1">
                          <a:latin typeface="Calibri"/>
                          <a:ea typeface="Calibri"/>
                          <a:cs typeface="Times New Roman"/>
                        </a:rPr>
                        <a:t>Pérgamo</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D. </a:t>
                      </a:r>
                      <a:r>
                        <a:rPr lang="pt-BR" sz="1400" b="1" dirty="0" err="1">
                          <a:latin typeface="Calibri"/>
                          <a:ea typeface="Calibri"/>
                          <a:cs typeface="Times New Roman"/>
                        </a:rPr>
                        <a:t>Tiatira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E. </a:t>
                      </a:r>
                      <a:r>
                        <a:rPr lang="pt-BR" sz="1400" b="1" dirty="0" err="1">
                          <a:latin typeface="Calibri"/>
                          <a:ea typeface="Calibri"/>
                          <a:cs typeface="Times New Roman"/>
                        </a:rPr>
                        <a:t>Sardes</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F. Filadélfia</a:t>
                      </a:r>
                      <a:endParaRPr lang="en-US" sz="1400" dirty="0">
                        <a:latin typeface="Calibri"/>
                        <a:ea typeface="Calibri"/>
                        <a:cs typeface="Times New Roman"/>
                      </a:endParaRPr>
                    </a:p>
                    <a:p>
                      <a:pPr marL="0" marR="0">
                        <a:lnSpc>
                          <a:spcPct val="115000"/>
                        </a:lnSpc>
                        <a:spcBef>
                          <a:spcPts val="0"/>
                        </a:spcBef>
                        <a:spcAft>
                          <a:spcPts val="0"/>
                        </a:spcAft>
                      </a:pPr>
                      <a:r>
                        <a:rPr lang="pt-BR" sz="1400" b="1" dirty="0">
                          <a:latin typeface="Calibri"/>
                          <a:ea typeface="Calibri"/>
                          <a:cs typeface="Times New Roman"/>
                        </a:rPr>
                        <a:t>G. </a:t>
                      </a:r>
                      <a:r>
                        <a:rPr lang="pt-BR" sz="1400" b="1" dirty="0" err="1">
                          <a:latin typeface="Calibri"/>
                          <a:ea typeface="Calibri"/>
                          <a:cs typeface="Times New Roman"/>
                        </a:rPr>
                        <a:t>Laodicéia</a:t>
                      </a: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a:txBody>
                    <a:bodyPr/>
                    <a:lstStyle/>
                    <a:p>
                      <a:pPr marL="0" marR="0" algn="ctr">
                        <a:lnSpc>
                          <a:spcPct val="115000"/>
                        </a:lnSpc>
                        <a:spcBef>
                          <a:spcPts val="0"/>
                        </a:spcBef>
                        <a:spcAft>
                          <a:spcPts val="0"/>
                        </a:spcAft>
                      </a:pPr>
                      <a:r>
                        <a:rPr lang="pt-BR" sz="1400" b="1" dirty="0">
                          <a:solidFill>
                            <a:schemeClr val="accent2">
                              <a:lumMod val="50000"/>
                            </a:schemeClr>
                          </a:solidFill>
                          <a:latin typeface="Calibri"/>
                          <a:ea typeface="Calibri"/>
                          <a:cs typeface="Times New Roman"/>
                        </a:rPr>
                        <a:t>Selos </a:t>
                      </a:r>
                      <a:r>
                        <a:rPr lang="pt-BR" sz="1400" b="1" dirty="0" smtClean="0">
                          <a:solidFill>
                            <a:schemeClr val="accent6">
                              <a:lumMod val="75000"/>
                            </a:schemeClr>
                          </a:solidFill>
                          <a:latin typeface="Calibri"/>
                          <a:ea typeface="Calibri"/>
                          <a:cs typeface="Times New Roman"/>
                        </a:rPr>
                        <a:t>Trombetas </a:t>
                      </a:r>
                      <a:r>
                        <a:rPr lang="pt-BR" sz="1400" b="1" dirty="0" smtClean="0">
                          <a:solidFill>
                            <a:srgbClr val="00B050"/>
                          </a:solidFill>
                          <a:latin typeface="Calibri"/>
                          <a:ea typeface="Calibri"/>
                          <a:cs typeface="Times New Roman"/>
                        </a:rPr>
                        <a:t>Salvas</a:t>
                      </a: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pt-BR" sz="1400" b="1" dirty="0" smtClean="0">
                        <a:solidFill>
                          <a:srgbClr val="00B050"/>
                        </a:solidFill>
                        <a:latin typeface="Calibri"/>
                        <a:ea typeface="Calibri"/>
                        <a:cs typeface="Times New Roman"/>
                      </a:endParaRPr>
                    </a:p>
                    <a:p>
                      <a:pPr marL="0" marR="0" algn="ctr">
                        <a:lnSpc>
                          <a:spcPct val="115000"/>
                        </a:lnSpc>
                        <a:spcBef>
                          <a:spcPts val="0"/>
                        </a:spcBef>
                        <a:spcAft>
                          <a:spcPts val="0"/>
                        </a:spcAft>
                      </a:pPr>
                      <a:endParaRPr lang="en-US" sz="1400" dirty="0">
                        <a:solidFill>
                          <a:srgbClr val="00B050"/>
                        </a:solidFill>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pt-BR"/>
                    </a:p>
                  </a:txBody>
                  <a:tcPr/>
                </a:tc>
                <a:tc vMerge="1">
                  <a:txBody>
                    <a:bodyPr/>
                    <a:lstStyle/>
                    <a:p>
                      <a:endParaRPr lang="pt-BR"/>
                    </a:p>
                  </a:txBody>
                  <a:tcPr/>
                </a:tc>
                <a:tc vMerge="1">
                  <a:txBody>
                    <a:bodyPr/>
                    <a:lstStyle/>
                    <a:p>
                      <a:endParaRPr lang="pt-BR"/>
                    </a:p>
                  </a:txBody>
                  <a:tcPr/>
                </a:tc>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806">
                <a:tc>
                  <a:txBody>
                    <a:bodyPr/>
                    <a:lstStyle/>
                    <a:p>
                      <a:pPr marL="0" marR="0" algn="ctr">
                        <a:lnSpc>
                          <a:spcPct val="115000"/>
                        </a:lnSpc>
                        <a:spcBef>
                          <a:spcPts val="0"/>
                        </a:spcBef>
                        <a:spcAft>
                          <a:spcPts val="0"/>
                        </a:spcAft>
                      </a:pPr>
                      <a:r>
                        <a:rPr lang="pt-BR" sz="800" b="1" dirty="0">
                          <a:latin typeface="Calibri"/>
                          <a:ea typeface="Calibri"/>
                          <a:cs typeface="Times New Roman"/>
                        </a:rPr>
                        <a:t>1:1-8</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1:9-20</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2-3</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4-5</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6-18</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19</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20</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21:1-22:5</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800" b="1" dirty="0">
                          <a:latin typeface="Calibri"/>
                          <a:ea typeface="Calibri"/>
                          <a:cs typeface="Times New Roman"/>
                        </a:rPr>
                        <a:t>22:6-21</a:t>
                      </a:r>
                      <a:endParaRPr lang="en-US" sz="800" dirty="0">
                        <a:latin typeface="Calibri"/>
                        <a:ea typeface="Calibri"/>
                        <a:cs typeface="Times New Roman"/>
                      </a:endParaRPr>
                    </a:p>
                  </a:txBody>
                  <a:tcPr marL="48524" marR="485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1098952" y="208672"/>
            <a:ext cx="6922151" cy="923330"/>
          </a:xfrm>
          <a:prstGeom prst="rect">
            <a:avLst/>
          </a:prstGeom>
          <a:noFill/>
        </p:spPr>
        <p:txBody>
          <a:bodyPr wrap="none" lIns="91440" tIns="45720" rIns="91440" bIns="45720">
            <a:spAutoFit/>
          </a:bodyPr>
          <a:lstStyle/>
          <a:p>
            <a:pPr algn="ctr"/>
            <a:r>
              <a:rPr lang="pt-BR" sz="5400" b="1" cap="none" spc="0" dirty="0" smtClean="0">
                <a:ln w="1905"/>
                <a:solidFill>
                  <a:schemeClr val="accent6">
                    <a:lumMod val="75000"/>
                  </a:schemeClr>
                </a:solidFill>
                <a:effectLst>
                  <a:innerShdw blurRad="69850" dist="43180" dir="5400000">
                    <a:srgbClr val="000000">
                      <a:alpha val="65000"/>
                    </a:srgbClr>
                  </a:innerShdw>
                </a:effectLst>
              </a:rPr>
              <a:t>TABELA de APOCALIPSE</a:t>
            </a:r>
            <a:endParaRPr lang="pt-BR" sz="5400" b="1" cap="none" spc="0" dirty="0">
              <a:ln w="1905"/>
              <a:solidFill>
                <a:schemeClr val="accent6">
                  <a:lumMod val="75000"/>
                </a:schemeClr>
              </a:solidFill>
              <a:effectLst>
                <a:innerShdw blurRad="69850" dist="43180" dir="5400000">
                  <a:srgbClr val="000000">
                    <a:alpha val="65000"/>
                  </a:srgbClr>
                </a:innerShdw>
              </a:effectLst>
            </a:endParaRPr>
          </a:p>
        </p:txBody>
      </p:sp>
      <p:sp>
        <p:nvSpPr>
          <p:cNvPr id="7" name="Rounded Rectangle 6"/>
          <p:cNvSpPr/>
          <p:nvPr/>
        </p:nvSpPr>
        <p:spPr>
          <a:xfrm>
            <a:off x="3707904" y="1052736"/>
            <a:ext cx="4176464" cy="1368152"/>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ounded Rectangle 7"/>
          <p:cNvSpPr/>
          <p:nvPr/>
        </p:nvSpPr>
        <p:spPr>
          <a:xfrm>
            <a:off x="7236296" y="2467382"/>
            <a:ext cx="648072" cy="439061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ounded Rectangle 8"/>
          <p:cNvSpPr/>
          <p:nvPr/>
        </p:nvSpPr>
        <p:spPr>
          <a:xfrm>
            <a:off x="6516216" y="2467382"/>
            <a:ext cx="720080" cy="4390618"/>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pt-BR" b="1" baseline="30000" dirty="0" smtClean="0"/>
              <a:t> </a:t>
            </a:r>
            <a:r>
              <a:rPr lang="pt-BR" b="1" i="1" baseline="30000" dirty="0" smtClean="0"/>
              <a:t>4 </a:t>
            </a:r>
            <a:r>
              <a:rPr lang="pt-BR" b="1" i="1" dirty="0" smtClean="0"/>
              <a:t>E os vinte e quatro anciãos, e os quatro animais, prostraram-se e adoraram a Deus, que estava assentado no trono, dizendo: Amém. </a:t>
            </a:r>
            <a:r>
              <a:rPr lang="pt-BR" b="1" i="1" u="sng" dirty="0" smtClean="0"/>
              <a:t>Aleluia!</a:t>
            </a:r>
            <a:r>
              <a:rPr lang="pt-BR" b="1" i="1" baseline="30000" dirty="0" smtClean="0"/>
              <a:t> 5 </a:t>
            </a:r>
            <a:r>
              <a:rPr lang="pt-BR" b="1" i="1" dirty="0" smtClean="0"/>
              <a:t>E saiu uma voz do trono, que dizia: Louvai o nosso Deus, vós, todos os seus servos, e vós que o temeis, assim pequenos como grandes.</a:t>
            </a:r>
          </a:p>
          <a:p>
            <a:endParaRPr lang="pt-BR" b="1" i="1" dirty="0" smtClean="0"/>
          </a:p>
          <a:p>
            <a:r>
              <a:rPr lang="pt-BR" b="1" dirty="0" smtClean="0"/>
              <a:t>Terceira Aleluia: Todos devem louvar a Deus.</a:t>
            </a:r>
            <a:r>
              <a:rPr lang="en-US" b="1" dirty="0" smtClean="0"/>
              <a:t> </a:t>
            </a:r>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Casamento do Cordeiro </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1) As Quatro Aleluias (19:1-6)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pt-BR" b="1" baseline="30000" dirty="0" smtClean="0"/>
              <a:t> </a:t>
            </a:r>
            <a:r>
              <a:rPr lang="pt-BR" b="1" i="1" baseline="30000" dirty="0" smtClean="0"/>
              <a:t>6 </a:t>
            </a:r>
            <a:r>
              <a:rPr lang="pt-BR" b="1" i="1" dirty="0" smtClean="0"/>
              <a:t>E ouvi como que a voz de uma grande multidão, e como que a voz de muitas águas, e como que a voz de grandes trovões, que dizia: </a:t>
            </a:r>
            <a:r>
              <a:rPr lang="pt-BR" b="1" i="1" u="sng" dirty="0" smtClean="0"/>
              <a:t>Aleluia!</a:t>
            </a:r>
            <a:r>
              <a:rPr lang="pt-BR" b="1" i="1" dirty="0" smtClean="0"/>
              <a:t> pois já o Senhor Deus Todo-Poderoso reina.</a:t>
            </a:r>
          </a:p>
          <a:p>
            <a:endParaRPr lang="pt-BR" b="1" i="1" dirty="0" smtClean="0"/>
          </a:p>
          <a:p>
            <a:r>
              <a:rPr lang="pt-BR" b="1" dirty="0" smtClean="0"/>
              <a:t>Quatro Aleluia: Louvado seja Deus que agora reina!</a:t>
            </a:r>
            <a:endParaRPr lang="pt-BR"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Casamento do Cordeiro </a:t>
            </a:r>
          </a:p>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1) As Quatro Aleluias (19:1-6)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preview.png"/>
          <p:cNvPicPr>
            <a:picLocks noChangeAspect="1"/>
          </p:cNvPicPr>
          <p:nvPr/>
        </p:nvPicPr>
        <p:blipFill>
          <a:blip r:embed="rId2" cstate="print"/>
          <a:stretch>
            <a:fillRect/>
          </a:stretch>
        </p:blipFill>
        <p:spPr>
          <a:xfrm rot="16200000">
            <a:off x="1142999" y="-1395537"/>
            <a:ext cx="6858001" cy="9649072"/>
          </a:xfrm>
          <a:prstGeom prst="rect">
            <a:avLst/>
          </a:prstGeom>
        </p:spPr>
      </p:pic>
      <p:sp>
        <p:nvSpPr>
          <p:cNvPr id="2" name="Title 1"/>
          <p:cNvSpPr>
            <a:spLocks noGrp="1"/>
          </p:cNvSpPr>
          <p:nvPr>
            <p:ph type="title"/>
          </p:nvPr>
        </p:nvSpPr>
        <p:spPr/>
        <p:txBody>
          <a:bodyPr/>
          <a:lstStyle/>
          <a:p>
            <a:endParaRPr lang="pt-BR"/>
          </a:p>
        </p:txBody>
      </p:sp>
      <p:sp>
        <p:nvSpPr>
          <p:cNvPr id="3" name="Content Placeholder 2"/>
          <p:cNvSpPr>
            <a:spLocks noGrp="1"/>
          </p:cNvSpPr>
          <p:nvPr>
            <p:ph idx="1"/>
          </p:nvPr>
        </p:nvSpPr>
        <p:spPr>
          <a:xfrm>
            <a:off x="827584" y="1600200"/>
            <a:ext cx="7344816" cy="4525963"/>
          </a:xfrm>
        </p:spPr>
        <p:txBody>
          <a:bodyPr>
            <a:noAutofit/>
          </a:bodyPr>
          <a:lstStyle/>
          <a:p>
            <a:r>
              <a:rPr lang="pt-BR" b="1" dirty="0" smtClean="0"/>
              <a:t>Durante a Tribulação, duas coisas vai acontecer no Céu.</a:t>
            </a:r>
          </a:p>
          <a:p>
            <a:endParaRPr lang="pt-BR" b="1" dirty="0" smtClean="0"/>
          </a:p>
          <a:p>
            <a:pPr marL="457200" indent="-457200">
              <a:buAutoNum type="arabicPeriod"/>
            </a:pPr>
            <a:r>
              <a:rPr lang="pt-BR" b="1" dirty="0" smtClean="0"/>
              <a:t>A Tribunal (</a:t>
            </a:r>
            <a:r>
              <a:rPr lang="pt-BR" b="1" dirty="0" err="1" smtClean="0"/>
              <a:t>Bema</a:t>
            </a:r>
            <a:r>
              <a:rPr lang="pt-BR" b="1" dirty="0" smtClean="0"/>
              <a:t>) de Cristo.</a:t>
            </a:r>
          </a:p>
          <a:p>
            <a:pPr marL="457200" indent="-457200">
              <a:buAutoNum type="arabicPeriod"/>
            </a:pPr>
            <a:r>
              <a:rPr lang="pt-BR" b="1" dirty="0" smtClean="0"/>
              <a:t>O Casamento do Cordeiro (Igreja com Cristo).</a:t>
            </a:r>
            <a:endParaRPr lang="pt-BR" b="1" dirty="0"/>
          </a:p>
        </p:txBody>
      </p:sp>
      <p:sp>
        <p:nvSpPr>
          <p:cNvPr id="5" name="Rectangle 4"/>
          <p:cNvSpPr/>
          <p:nvPr/>
        </p:nvSpPr>
        <p:spPr>
          <a:xfrm>
            <a:off x="144016" y="116632"/>
            <a:ext cx="8892480" cy="1261884"/>
          </a:xfrm>
          <a:prstGeom prst="rect">
            <a:avLst/>
          </a:prstGeom>
          <a:solidFill>
            <a:schemeClr val="accent6">
              <a:lumMod val="75000"/>
            </a:schemeClr>
          </a:solidFill>
          <a:ln>
            <a:solidFill>
              <a:schemeClr val="tx1"/>
            </a:solidFill>
          </a:ln>
          <a:scene3d>
            <a:camera prst="orthographicFront"/>
            <a:lightRig rig="threePt" dir="t"/>
          </a:scene3d>
          <a:sp3d>
            <a:bevelT/>
          </a:sp3d>
        </p:spPr>
        <p:txBody>
          <a:bodyPr wrap="square" lIns="91440" tIns="45720" rIns="91440" bIns="45720">
            <a:spAutoFit/>
          </a:bodyPr>
          <a:lstStyle/>
          <a:p>
            <a:pPr algn="ct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O Casamento do Cordeiro </a:t>
            </a:r>
          </a:p>
          <a:p>
            <a:pPr algn="ctr"/>
            <a:r>
              <a:rPr lang="pt-BR" sz="3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2</a:t>
            </a:r>
            <a:r>
              <a:rPr lang="pt-BR" sz="3800"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 Noiva e A Ceia (19:7-10)</a:t>
            </a:r>
          </a:p>
        </p:txBody>
      </p:sp>
      <p:grpSp>
        <p:nvGrpSpPr>
          <p:cNvPr id="8" name="Group 40"/>
          <p:cNvGrpSpPr/>
          <p:nvPr/>
        </p:nvGrpSpPr>
        <p:grpSpPr>
          <a:xfrm>
            <a:off x="1666166" y="3932570"/>
            <a:ext cx="5781675" cy="2578224"/>
            <a:chOff x="2195736" y="2871986"/>
            <a:chExt cx="5781675" cy="2578224"/>
          </a:xfrm>
        </p:grpSpPr>
        <p:grpSp>
          <p:nvGrpSpPr>
            <p:cNvPr id="9" name="Group 6"/>
            <p:cNvGrpSpPr/>
            <p:nvPr/>
          </p:nvGrpSpPr>
          <p:grpSpPr>
            <a:xfrm>
              <a:off x="2195736" y="3068960"/>
              <a:ext cx="5781675" cy="2381250"/>
              <a:chOff x="467544" y="3717032"/>
              <a:chExt cx="5781675" cy="2381250"/>
            </a:xfrm>
          </p:grpSpPr>
          <p:pic>
            <p:nvPicPr>
              <p:cNvPr id="12" name="Picture 2" descr="C:\01Data\02Materias-Instituto\4-3Escatologia I e II\graphics\Used\tribulacao.jpg"/>
              <p:cNvPicPr>
                <a:picLocks noChangeAspect="1" noChangeArrowheads="1"/>
              </p:cNvPicPr>
              <p:nvPr/>
            </p:nvPicPr>
            <p:blipFill>
              <a:blip r:embed="rId3" cstate="print"/>
              <a:srcRect/>
              <a:stretch>
                <a:fillRect/>
              </a:stretch>
            </p:blipFill>
            <p:spPr bwMode="auto">
              <a:xfrm>
                <a:off x="467544" y="3717032"/>
                <a:ext cx="5781675" cy="2381250"/>
              </a:xfrm>
              <a:prstGeom prst="rect">
                <a:avLst/>
              </a:prstGeom>
              <a:noFill/>
            </p:spPr>
          </p:pic>
          <p:sp>
            <p:nvSpPr>
              <p:cNvPr id="13" name="Rectangle 12"/>
              <p:cNvSpPr/>
              <p:nvPr/>
            </p:nvSpPr>
            <p:spPr>
              <a:xfrm>
                <a:off x="1691680" y="4340721"/>
                <a:ext cx="3528392" cy="989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14" name="TextBox 13"/>
              <p:cNvSpPr txBox="1"/>
              <p:nvPr/>
            </p:nvSpPr>
            <p:spPr>
              <a:xfrm>
                <a:off x="1701205" y="4633391"/>
                <a:ext cx="3456384" cy="523220"/>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2800" dirty="0">
                    <a:solidFill>
                      <a:prstClr val="black"/>
                    </a:solidFill>
                    <a:latin typeface="Arial Black" pitchFamily="34" charset="0"/>
                  </a:rPr>
                  <a:t>TRIBULAÇÃO</a:t>
                </a:r>
              </a:p>
            </p:txBody>
          </p:sp>
        </p:grpSp>
        <p:sp>
          <p:nvSpPr>
            <p:cNvPr id="10" name="TextBox 9"/>
            <p:cNvSpPr txBox="1"/>
            <p:nvPr/>
          </p:nvSpPr>
          <p:spPr>
            <a:xfrm>
              <a:off x="3155083" y="2876178"/>
              <a:ext cx="1754152" cy="830997"/>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2400" b="1" dirty="0">
                  <a:solidFill>
                    <a:prstClr val="black"/>
                  </a:solidFill>
                </a:rPr>
                <a:t>Tribunal de Cristo  </a:t>
              </a:r>
              <a:endParaRPr lang="pt-BR" sz="2400" dirty="0">
                <a:solidFill>
                  <a:prstClr val="black"/>
                </a:solidFill>
              </a:endParaRPr>
            </a:p>
          </p:txBody>
        </p:sp>
        <p:sp>
          <p:nvSpPr>
            <p:cNvPr id="11" name="TextBox 10"/>
            <p:cNvSpPr txBox="1"/>
            <p:nvPr/>
          </p:nvSpPr>
          <p:spPr>
            <a:xfrm>
              <a:off x="5392663" y="2871986"/>
              <a:ext cx="1728192" cy="830997"/>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pt-BR" sz="2400" b="1" dirty="0">
                  <a:solidFill>
                    <a:prstClr val="black"/>
                  </a:solidFill>
                </a:rPr>
                <a:t> Casamento do Cordeiro</a:t>
              </a:r>
              <a:endParaRPr lang="pt-BR" sz="2400" dirty="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dissolv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4056</TotalTime>
  <Words>4689</Words>
  <Application>Microsoft Office PowerPoint</Application>
  <PresentationFormat>On-screen Show (4:3)</PresentationFormat>
  <Paragraphs>707</Paragraphs>
  <Slides>69</Slides>
  <Notes>1</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1_Office Theme</vt:lpstr>
      <vt:lpstr>Slide 1</vt:lpstr>
      <vt:lpstr>Slide 2</vt:lpstr>
      <vt:lpstr>O Esboço</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O Esboço</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Dan</cp:lastModifiedBy>
  <cp:revision>19</cp:revision>
  <dcterms:created xsi:type="dcterms:W3CDTF">2016-06-21T15:24:50Z</dcterms:created>
  <dcterms:modified xsi:type="dcterms:W3CDTF">2017-01-03T12:28:31Z</dcterms:modified>
</cp:coreProperties>
</file>